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7" r:id="rId2"/>
    <p:sldId id="374" r:id="rId3"/>
    <p:sldId id="373" r:id="rId4"/>
    <p:sldId id="362" r:id="rId5"/>
    <p:sldId id="363" r:id="rId6"/>
    <p:sldId id="390" r:id="rId7"/>
    <p:sldId id="380" r:id="rId8"/>
    <p:sldId id="365" r:id="rId9"/>
    <p:sldId id="383" r:id="rId10"/>
    <p:sldId id="384" r:id="rId11"/>
    <p:sldId id="386" r:id="rId12"/>
    <p:sldId id="389" r:id="rId13"/>
    <p:sldId id="393" r:id="rId14"/>
    <p:sldId id="385" r:id="rId15"/>
    <p:sldId id="387" r:id="rId16"/>
    <p:sldId id="391" r:id="rId17"/>
    <p:sldId id="369" r:id="rId18"/>
    <p:sldId id="382" r:id="rId19"/>
    <p:sldId id="394" r:id="rId20"/>
    <p:sldId id="395" r:id="rId21"/>
    <p:sldId id="397" r:id="rId22"/>
    <p:sldId id="361" r:id="rId23"/>
    <p:sldId id="379" r:id="rId24"/>
    <p:sldId id="401" r:id="rId25"/>
    <p:sldId id="388" r:id="rId26"/>
    <p:sldId id="370" r:id="rId27"/>
    <p:sldId id="376" r:id="rId28"/>
    <p:sldId id="377" r:id="rId29"/>
    <p:sldId id="378" r:id="rId30"/>
    <p:sldId id="402" r:id="rId31"/>
    <p:sldId id="400" r:id="rId32"/>
    <p:sldId id="366" r:id="rId33"/>
    <p:sldId id="367" r:id="rId34"/>
    <p:sldId id="399" r:id="rId35"/>
    <p:sldId id="398" r:id="rId36"/>
    <p:sldId id="404" r:id="rId37"/>
    <p:sldId id="403" r:id="rId38"/>
    <p:sldId id="396" r:id="rId39"/>
    <p:sldId id="358" r:id="rId40"/>
    <p:sldId id="314" r:id="rId41"/>
    <p:sldId id="368" r:id="rId42"/>
    <p:sldId id="34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6CF6F545-F862-4804-9BB5-E88E0634B428}">
          <p14:sldIdLst>
            <p14:sldId id="257"/>
            <p14:sldId id="374"/>
            <p14:sldId id="373"/>
            <p14:sldId id="362"/>
            <p14:sldId id="363"/>
            <p14:sldId id="390"/>
            <p14:sldId id="380"/>
            <p14:sldId id="365"/>
            <p14:sldId id="383"/>
            <p14:sldId id="384"/>
            <p14:sldId id="386"/>
            <p14:sldId id="389"/>
            <p14:sldId id="393"/>
            <p14:sldId id="385"/>
            <p14:sldId id="387"/>
            <p14:sldId id="391"/>
            <p14:sldId id="369"/>
            <p14:sldId id="382"/>
            <p14:sldId id="394"/>
            <p14:sldId id="395"/>
            <p14:sldId id="397"/>
            <p14:sldId id="361"/>
            <p14:sldId id="379"/>
            <p14:sldId id="401"/>
            <p14:sldId id="388"/>
            <p14:sldId id="370"/>
            <p14:sldId id="376"/>
            <p14:sldId id="377"/>
            <p14:sldId id="378"/>
            <p14:sldId id="402"/>
            <p14:sldId id="400"/>
            <p14:sldId id="366"/>
            <p14:sldId id="367"/>
            <p14:sldId id="399"/>
            <p14:sldId id="398"/>
            <p14:sldId id="404"/>
            <p14:sldId id="403"/>
            <p14:sldId id="396"/>
            <p14:sldId id="358"/>
            <p14:sldId id="314"/>
            <p14:sldId id="368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C2"/>
    <a:srgbClr val="FFD2A1"/>
    <a:srgbClr val="E6781E"/>
    <a:srgbClr val="A9D18E"/>
    <a:srgbClr val="FF8631"/>
    <a:srgbClr val="54834C"/>
    <a:srgbClr val="FFD96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91930" autoAdjust="0"/>
  </p:normalViewPr>
  <p:slideViewPr>
    <p:cSldViewPr snapToGrid="0">
      <p:cViewPr>
        <p:scale>
          <a:sx n="100" d="100"/>
          <a:sy n="100" d="100"/>
        </p:scale>
        <p:origin x="540" y="198"/>
      </p:cViewPr>
      <p:guideLst/>
    </p:cSldViewPr>
  </p:slideViewPr>
  <p:outlineViewPr>
    <p:cViewPr>
      <p:scale>
        <a:sx n="33" d="100"/>
        <a:sy n="33" d="100"/>
      </p:scale>
      <p:origin x="0" y="-63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C68C17-9C9B-4979-B149-7CE5C96B940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C57515-4624-409C-A2DF-59E55EADDB49}">
      <dgm:prSet phldrT="[Text]"/>
      <dgm:spPr/>
      <dgm:t>
        <a:bodyPr/>
        <a:lstStyle/>
        <a:p>
          <a:r>
            <a:rPr lang="en-US" dirty="0"/>
            <a:t>Manual code review</a:t>
          </a:r>
        </a:p>
      </dgm:t>
    </dgm:pt>
    <dgm:pt modelId="{8140A8FE-08C9-4B52-A7AC-121127DE3AF7}" type="parTrans" cxnId="{9619D89F-D5D2-41A7-A4BD-83A792225EEF}">
      <dgm:prSet/>
      <dgm:spPr/>
      <dgm:t>
        <a:bodyPr/>
        <a:lstStyle/>
        <a:p>
          <a:endParaRPr lang="en-US"/>
        </a:p>
      </dgm:t>
    </dgm:pt>
    <dgm:pt modelId="{9EC975A9-E376-4E40-AE3F-2DC92D5981C1}" type="sibTrans" cxnId="{9619D89F-D5D2-41A7-A4BD-83A792225EEF}">
      <dgm:prSet/>
      <dgm:spPr/>
      <dgm:t>
        <a:bodyPr/>
        <a:lstStyle/>
        <a:p>
          <a:endParaRPr lang="en-US"/>
        </a:p>
      </dgm:t>
    </dgm:pt>
    <dgm:pt modelId="{55C9CD80-2A35-48FB-8563-C1519996B4F7}">
      <dgm:prSet phldrT="[Text]"/>
      <dgm:spPr/>
      <dgm:t>
        <a:bodyPr/>
        <a:lstStyle/>
        <a:p>
          <a:r>
            <a:rPr lang="en-US" dirty="0"/>
            <a:t>Static source code scanning (SAST)</a:t>
          </a:r>
        </a:p>
      </dgm:t>
    </dgm:pt>
    <dgm:pt modelId="{D5D2E2A7-FFDA-4667-A9F8-8BDC2D3C09EA}" type="parTrans" cxnId="{8D7E7A41-4D78-4658-93EC-38639457A8CD}">
      <dgm:prSet/>
      <dgm:spPr/>
      <dgm:t>
        <a:bodyPr/>
        <a:lstStyle/>
        <a:p>
          <a:endParaRPr lang="en-US"/>
        </a:p>
      </dgm:t>
    </dgm:pt>
    <dgm:pt modelId="{68256875-0DB6-4DCB-A8BA-7498F6234EDB}" type="sibTrans" cxnId="{8D7E7A41-4D78-4658-93EC-38639457A8CD}">
      <dgm:prSet/>
      <dgm:spPr/>
      <dgm:t>
        <a:bodyPr/>
        <a:lstStyle/>
        <a:p>
          <a:endParaRPr lang="en-US"/>
        </a:p>
      </dgm:t>
    </dgm:pt>
    <dgm:pt modelId="{11AB276F-8E0C-46DB-908E-8A04D1F735F7}">
      <dgm:prSet phldrT="[Text]"/>
      <dgm:spPr/>
      <dgm:t>
        <a:bodyPr/>
        <a:lstStyle/>
        <a:p>
          <a:r>
            <a:rPr lang="en-US" dirty="0"/>
            <a:t>Dynamic testing (fuzzing) (DAST)</a:t>
          </a:r>
        </a:p>
      </dgm:t>
    </dgm:pt>
    <dgm:pt modelId="{07C44DFD-F96B-4A8A-8667-916546B4EE95}" type="parTrans" cxnId="{EAFBEF15-7F55-4A52-BF21-79B5B0801AB4}">
      <dgm:prSet/>
      <dgm:spPr/>
      <dgm:t>
        <a:bodyPr/>
        <a:lstStyle/>
        <a:p>
          <a:endParaRPr lang="en-US"/>
        </a:p>
      </dgm:t>
    </dgm:pt>
    <dgm:pt modelId="{0A010079-BAB7-45C7-812B-50E390183092}" type="sibTrans" cxnId="{EAFBEF15-7F55-4A52-BF21-79B5B0801AB4}">
      <dgm:prSet/>
      <dgm:spPr/>
      <dgm:t>
        <a:bodyPr/>
        <a:lstStyle/>
        <a:p>
          <a:endParaRPr lang="en-US"/>
        </a:p>
      </dgm:t>
    </dgm:pt>
    <dgm:pt modelId="{404507A4-B128-4A53-ACE9-4FE27E31512B}">
      <dgm:prSet phldrT="[Text]"/>
      <dgm:spPr/>
      <dgm:t>
        <a:bodyPr/>
        <a:lstStyle/>
        <a:p>
          <a:r>
            <a:rPr lang="en-US" dirty="0"/>
            <a:t>Commit some code</a:t>
          </a:r>
        </a:p>
      </dgm:t>
    </dgm:pt>
    <dgm:pt modelId="{E9393AF6-FC62-4C10-9768-A453C3D33955}" type="parTrans" cxnId="{55CA72A1-D962-44A6-9F24-0B25F1ECE267}">
      <dgm:prSet/>
      <dgm:spPr/>
      <dgm:t>
        <a:bodyPr/>
        <a:lstStyle/>
        <a:p>
          <a:endParaRPr lang="en-US"/>
        </a:p>
      </dgm:t>
    </dgm:pt>
    <dgm:pt modelId="{FFA2D55A-D91E-4627-B83F-D61A754ED1C1}" type="sibTrans" cxnId="{55CA72A1-D962-44A6-9F24-0B25F1ECE267}">
      <dgm:prSet/>
      <dgm:spPr/>
      <dgm:t>
        <a:bodyPr/>
        <a:lstStyle/>
        <a:p>
          <a:endParaRPr lang="en-US"/>
        </a:p>
      </dgm:t>
    </dgm:pt>
    <dgm:pt modelId="{F986E34A-19A0-4259-84D3-5DC89F34A122}">
      <dgm:prSet phldrT="[Text]"/>
      <dgm:spPr/>
      <dgm:t>
        <a:bodyPr/>
        <a:lstStyle/>
        <a:p>
          <a:r>
            <a:rPr lang="en-US" dirty="0"/>
            <a:t>Find and fix vulnerabilities</a:t>
          </a:r>
        </a:p>
      </dgm:t>
    </dgm:pt>
    <dgm:pt modelId="{959AF036-D127-4CB8-BEF2-DE9F49969419}" type="sibTrans" cxnId="{FAB4D0F2-7CD2-49F0-862F-C1933B0144FF}">
      <dgm:prSet/>
      <dgm:spPr/>
      <dgm:t>
        <a:bodyPr/>
        <a:lstStyle/>
        <a:p>
          <a:endParaRPr lang="en-US"/>
        </a:p>
      </dgm:t>
    </dgm:pt>
    <dgm:pt modelId="{D0B745E1-CFAB-46CD-A540-B2D31E0C6D0E}" type="parTrans" cxnId="{FAB4D0F2-7CD2-49F0-862F-C1933B0144FF}">
      <dgm:prSet/>
      <dgm:spPr/>
      <dgm:t>
        <a:bodyPr/>
        <a:lstStyle/>
        <a:p>
          <a:endParaRPr lang="en-US"/>
        </a:p>
      </dgm:t>
    </dgm:pt>
    <dgm:pt modelId="{71730492-8F60-434D-B513-60918E650EA5}" type="pres">
      <dgm:prSet presAssocID="{1CC68C17-9C9B-4979-B149-7CE5C96B940A}" presName="cycle" presStyleCnt="0">
        <dgm:presLayoutVars>
          <dgm:dir/>
          <dgm:resizeHandles val="exact"/>
        </dgm:presLayoutVars>
      </dgm:prSet>
      <dgm:spPr/>
    </dgm:pt>
    <dgm:pt modelId="{ADBEE670-4583-4B98-AA6B-194A7E5EB6E6}" type="pres">
      <dgm:prSet presAssocID="{4AC57515-4624-409C-A2DF-59E55EADDB49}" presName="dummy" presStyleCnt="0"/>
      <dgm:spPr/>
    </dgm:pt>
    <dgm:pt modelId="{CE52C6DC-3BE5-48C2-A50D-EEE4EDDFF6B6}" type="pres">
      <dgm:prSet presAssocID="{4AC57515-4624-409C-A2DF-59E55EADDB49}" presName="node" presStyleLbl="revTx" presStyleIdx="0" presStyleCnt="5">
        <dgm:presLayoutVars>
          <dgm:bulletEnabled val="1"/>
        </dgm:presLayoutVars>
      </dgm:prSet>
      <dgm:spPr/>
    </dgm:pt>
    <dgm:pt modelId="{09039034-4F06-4639-89EC-F14538C11EC2}" type="pres">
      <dgm:prSet presAssocID="{9EC975A9-E376-4E40-AE3F-2DC92D5981C1}" presName="sibTrans" presStyleLbl="node1" presStyleIdx="0" presStyleCnt="5"/>
      <dgm:spPr/>
    </dgm:pt>
    <dgm:pt modelId="{A359BEC4-686C-4A70-BDF9-D074AEA49A16}" type="pres">
      <dgm:prSet presAssocID="{55C9CD80-2A35-48FB-8563-C1519996B4F7}" presName="dummy" presStyleCnt="0"/>
      <dgm:spPr/>
    </dgm:pt>
    <dgm:pt modelId="{9CA23DA7-997D-4DED-A259-7353A720D6C6}" type="pres">
      <dgm:prSet presAssocID="{55C9CD80-2A35-48FB-8563-C1519996B4F7}" presName="node" presStyleLbl="revTx" presStyleIdx="1" presStyleCnt="5">
        <dgm:presLayoutVars>
          <dgm:bulletEnabled val="1"/>
        </dgm:presLayoutVars>
      </dgm:prSet>
      <dgm:spPr/>
    </dgm:pt>
    <dgm:pt modelId="{2AE6142B-6FA4-4196-9BFA-2A5F87427DF8}" type="pres">
      <dgm:prSet presAssocID="{68256875-0DB6-4DCB-A8BA-7498F6234EDB}" presName="sibTrans" presStyleLbl="node1" presStyleIdx="1" presStyleCnt="5"/>
      <dgm:spPr/>
    </dgm:pt>
    <dgm:pt modelId="{0254D1DA-830A-4872-95A3-EAF315111E61}" type="pres">
      <dgm:prSet presAssocID="{11AB276F-8E0C-46DB-908E-8A04D1F735F7}" presName="dummy" presStyleCnt="0"/>
      <dgm:spPr/>
    </dgm:pt>
    <dgm:pt modelId="{8A1F1673-F720-405C-BEAB-24027A7C167A}" type="pres">
      <dgm:prSet presAssocID="{11AB276F-8E0C-46DB-908E-8A04D1F735F7}" presName="node" presStyleLbl="revTx" presStyleIdx="2" presStyleCnt="5">
        <dgm:presLayoutVars>
          <dgm:bulletEnabled val="1"/>
        </dgm:presLayoutVars>
      </dgm:prSet>
      <dgm:spPr/>
    </dgm:pt>
    <dgm:pt modelId="{989A2C65-60C4-4FE2-9196-65DFCD709DDF}" type="pres">
      <dgm:prSet presAssocID="{0A010079-BAB7-45C7-812B-50E390183092}" presName="sibTrans" presStyleLbl="node1" presStyleIdx="2" presStyleCnt="5"/>
      <dgm:spPr/>
    </dgm:pt>
    <dgm:pt modelId="{6040EA18-CE66-4F5B-9D1F-21B48C44AED3}" type="pres">
      <dgm:prSet presAssocID="{F986E34A-19A0-4259-84D3-5DC89F34A122}" presName="dummy" presStyleCnt="0"/>
      <dgm:spPr/>
    </dgm:pt>
    <dgm:pt modelId="{ED60F4EA-BC7A-4A94-9433-A634A20762A1}" type="pres">
      <dgm:prSet presAssocID="{F986E34A-19A0-4259-84D3-5DC89F34A122}" presName="node" presStyleLbl="revTx" presStyleIdx="3" presStyleCnt="5">
        <dgm:presLayoutVars>
          <dgm:bulletEnabled val="1"/>
        </dgm:presLayoutVars>
      </dgm:prSet>
      <dgm:spPr/>
    </dgm:pt>
    <dgm:pt modelId="{BDDB5B65-5221-424F-AAE0-D669027BE361}" type="pres">
      <dgm:prSet presAssocID="{959AF036-D127-4CB8-BEF2-DE9F49969419}" presName="sibTrans" presStyleLbl="node1" presStyleIdx="3" presStyleCnt="5"/>
      <dgm:spPr/>
    </dgm:pt>
    <dgm:pt modelId="{6CA98FB9-F232-41D2-AF6D-319C79CB9660}" type="pres">
      <dgm:prSet presAssocID="{404507A4-B128-4A53-ACE9-4FE27E31512B}" presName="dummy" presStyleCnt="0"/>
      <dgm:spPr/>
    </dgm:pt>
    <dgm:pt modelId="{74075731-D228-41E1-8610-724D3476E469}" type="pres">
      <dgm:prSet presAssocID="{404507A4-B128-4A53-ACE9-4FE27E31512B}" presName="node" presStyleLbl="revTx" presStyleIdx="4" presStyleCnt="5">
        <dgm:presLayoutVars>
          <dgm:bulletEnabled val="1"/>
        </dgm:presLayoutVars>
      </dgm:prSet>
      <dgm:spPr/>
    </dgm:pt>
    <dgm:pt modelId="{45945822-176A-49DF-B418-5264A7D1B05B}" type="pres">
      <dgm:prSet presAssocID="{FFA2D55A-D91E-4627-B83F-D61A754ED1C1}" presName="sibTrans" presStyleLbl="node1" presStyleIdx="4" presStyleCnt="5"/>
      <dgm:spPr/>
    </dgm:pt>
  </dgm:ptLst>
  <dgm:cxnLst>
    <dgm:cxn modelId="{14DAEF02-A523-4469-AFB8-57C48C379AFB}" type="presOf" srcId="{F986E34A-19A0-4259-84D3-5DC89F34A122}" destId="{ED60F4EA-BC7A-4A94-9433-A634A20762A1}" srcOrd="0" destOrd="0" presId="urn:microsoft.com/office/officeart/2005/8/layout/cycle1"/>
    <dgm:cxn modelId="{55CB2B15-11C2-442C-9F3F-901EE8A3A909}" type="presOf" srcId="{1CC68C17-9C9B-4979-B149-7CE5C96B940A}" destId="{71730492-8F60-434D-B513-60918E650EA5}" srcOrd="0" destOrd="0" presId="urn:microsoft.com/office/officeart/2005/8/layout/cycle1"/>
    <dgm:cxn modelId="{EAFBEF15-7F55-4A52-BF21-79B5B0801AB4}" srcId="{1CC68C17-9C9B-4979-B149-7CE5C96B940A}" destId="{11AB276F-8E0C-46DB-908E-8A04D1F735F7}" srcOrd="2" destOrd="0" parTransId="{07C44DFD-F96B-4A8A-8667-916546B4EE95}" sibTransId="{0A010079-BAB7-45C7-812B-50E390183092}"/>
    <dgm:cxn modelId="{8D7E7A41-4D78-4658-93EC-38639457A8CD}" srcId="{1CC68C17-9C9B-4979-B149-7CE5C96B940A}" destId="{55C9CD80-2A35-48FB-8563-C1519996B4F7}" srcOrd="1" destOrd="0" parTransId="{D5D2E2A7-FFDA-4667-A9F8-8BDC2D3C09EA}" sibTransId="{68256875-0DB6-4DCB-A8BA-7498F6234EDB}"/>
    <dgm:cxn modelId="{51C1EF69-3F45-43EC-ABCF-94F1221366E5}" type="presOf" srcId="{0A010079-BAB7-45C7-812B-50E390183092}" destId="{989A2C65-60C4-4FE2-9196-65DFCD709DDF}" srcOrd="0" destOrd="0" presId="urn:microsoft.com/office/officeart/2005/8/layout/cycle1"/>
    <dgm:cxn modelId="{3A531B4A-63FB-4622-99AE-7A8C8FE980DF}" type="presOf" srcId="{959AF036-D127-4CB8-BEF2-DE9F49969419}" destId="{BDDB5B65-5221-424F-AAE0-D669027BE361}" srcOrd="0" destOrd="0" presId="urn:microsoft.com/office/officeart/2005/8/layout/cycle1"/>
    <dgm:cxn modelId="{9813E452-2480-4916-AB14-D1BA1F9235F6}" type="presOf" srcId="{404507A4-B128-4A53-ACE9-4FE27E31512B}" destId="{74075731-D228-41E1-8610-724D3476E469}" srcOrd="0" destOrd="0" presId="urn:microsoft.com/office/officeart/2005/8/layout/cycle1"/>
    <dgm:cxn modelId="{9619D89F-D5D2-41A7-A4BD-83A792225EEF}" srcId="{1CC68C17-9C9B-4979-B149-7CE5C96B940A}" destId="{4AC57515-4624-409C-A2DF-59E55EADDB49}" srcOrd="0" destOrd="0" parTransId="{8140A8FE-08C9-4B52-A7AC-121127DE3AF7}" sibTransId="{9EC975A9-E376-4E40-AE3F-2DC92D5981C1}"/>
    <dgm:cxn modelId="{55CA72A1-D962-44A6-9F24-0B25F1ECE267}" srcId="{1CC68C17-9C9B-4979-B149-7CE5C96B940A}" destId="{404507A4-B128-4A53-ACE9-4FE27E31512B}" srcOrd="4" destOrd="0" parTransId="{E9393AF6-FC62-4C10-9768-A453C3D33955}" sibTransId="{FFA2D55A-D91E-4627-B83F-D61A754ED1C1}"/>
    <dgm:cxn modelId="{03AF17C6-A732-4AAF-AB31-5DE963BEDAAF}" type="presOf" srcId="{55C9CD80-2A35-48FB-8563-C1519996B4F7}" destId="{9CA23DA7-997D-4DED-A259-7353A720D6C6}" srcOrd="0" destOrd="0" presId="urn:microsoft.com/office/officeart/2005/8/layout/cycle1"/>
    <dgm:cxn modelId="{F9535AD8-291F-4940-9CB7-8AF82FA6493A}" type="presOf" srcId="{68256875-0DB6-4DCB-A8BA-7498F6234EDB}" destId="{2AE6142B-6FA4-4196-9BFA-2A5F87427DF8}" srcOrd="0" destOrd="0" presId="urn:microsoft.com/office/officeart/2005/8/layout/cycle1"/>
    <dgm:cxn modelId="{624D5FD9-A6FF-4A43-BEBC-E40272012EEF}" type="presOf" srcId="{9EC975A9-E376-4E40-AE3F-2DC92D5981C1}" destId="{09039034-4F06-4639-89EC-F14538C11EC2}" srcOrd="0" destOrd="0" presId="urn:microsoft.com/office/officeart/2005/8/layout/cycle1"/>
    <dgm:cxn modelId="{472A49E4-E1DD-4062-BACC-9F4B5FA984B2}" type="presOf" srcId="{FFA2D55A-D91E-4627-B83F-D61A754ED1C1}" destId="{45945822-176A-49DF-B418-5264A7D1B05B}" srcOrd="0" destOrd="0" presId="urn:microsoft.com/office/officeart/2005/8/layout/cycle1"/>
    <dgm:cxn modelId="{8C1310E5-4E29-4686-A513-6D1DF5AC6CE3}" type="presOf" srcId="{11AB276F-8E0C-46DB-908E-8A04D1F735F7}" destId="{8A1F1673-F720-405C-BEAB-24027A7C167A}" srcOrd="0" destOrd="0" presId="urn:microsoft.com/office/officeart/2005/8/layout/cycle1"/>
    <dgm:cxn modelId="{FAB4D0F2-7CD2-49F0-862F-C1933B0144FF}" srcId="{1CC68C17-9C9B-4979-B149-7CE5C96B940A}" destId="{F986E34A-19A0-4259-84D3-5DC89F34A122}" srcOrd="3" destOrd="0" parTransId="{D0B745E1-CFAB-46CD-A540-B2D31E0C6D0E}" sibTransId="{959AF036-D127-4CB8-BEF2-DE9F49969419}"/>
    <dgm:cxn modelId="{5A03D5FE-C796-4C30-85A8-F93CC9EEFB4B}" type="presOf" srcId="{4AC57515-4624-409C-A2DF-59E55EADDB49}" destId="{CE52C6DC-3BE5-48C2-A50D-EEE4EDDFF6B6}" srcOrd="0" destOrd="0" presId="urn:microsoft.com/office/officeart/2005/8/layout/cycle1"/>
    <dgm:cxn modelId="{D2137C42-B9D3-4D30-9E82-366E35B9CAC8}" type="presParOf" srcId="{71730492-8F60-434D-B513-60918E650EA5}" destId="{ADBEE670-4583-4B98-AA6B-194A7E5EB6E6}" srcOrd="0" destOrd="0" presId="urn:microsoft.com/office/officeart/2005/8/layout/cycle1"/>
    <dgm:cxn modelId="{231718DE-A3BA-409C-AAE1-9A03FD91ABDE}" type="presParOf" srcId="{71730492-8F60-434D-B513-60918E650EA5}" destId="{CE52C6DC-3BE5-48C2-A50D-EEE4EDDFF6B6}" srcOrd="1" destOrd="0" presId="urn:microsoft.com/office/officeart/2005/8/layout/cycle1"/>
    <dgm:cxn modelId="{587DBE7F-3294-4F1A-ACAF-062E7A45355E}" type="presParOf" srcId="{71730492-8F60-434D-B513-60918E650EA5}" destId="{09039034-4F06-4639-89EC-F14538C11EC2}" srcOrd="2" destOrd="0" presId="urn:microsoft.com/office/officeart/2005/8/layout/cycle1"/>
    <dgm:cxn modelId="{5968DB8C-9316-4BC4-91DE-6495DE95FA05}" type="presParOf" srcId="{71730492-8F60-434D-B513-60918E650EA5}" destId="{A359BEC4-686C-4A70-BDF9-D074AEA49A16}" srcOrd="3" destOrd="0" presId="urn:microsoft.com/office/officeart/2005/8/layout/cycle1"/>
    <dgm:cxn modelId="{72BFAF51-E872-45BD-998E-A048C18DBA01}" type="presParOf" srcId="{71730492-8F60-434D-B513-60918E650EA5}" destId="{9CA23DA7-997D-4DED-A259-7353A720D6C6}" srcOrd="4" destOrd="0" presId="urn:microsoft.com/office/officeart/2005/8/layout/cycle1"/>
    <dgm:cxn modelId="{2BDD95E3-187D-40DE-AE0C-8299B1475D83}" type="presParOf" srcId="{71730492-8F60-434D-B513-60918E650EA5}" destId="{2AE6142B-6FA4-4196-9BFA-2A5F87427DF8}" srcOrd="5" destOrd="0" presId="urn:microsoft.com/office/officeart/2005/8/layout/cycle1"/>
    <dgm:cxn modelId="{8CC784E7-9D36-4810-956B-A72E6F776210}" type="presParOf" srcId="{71730492-8F60-434D-B513-60918E650EA5}" destId="{0254D1DA-830A-4872-95A3-EAF315111E61}" srcOrd="6" destOrd="0" presId="urn:microsoft.com/office/officeart/2005/8/layout/cycle1"/>
    <dgm:cxn modelId="{A2319B56-5629-4FA4-806C-ABD514224121}" type="presParOf" srcId="{71730492-8F60-434D-B513-60918E650EA5}" destId="{8A1F1673-F720-405C-BEAB-24027A7C167A}" srcOrd="7" destOrd="0" presId="urn:microsoft.com/office/officeart/2005/8/layout/cycle1"/>
    <dgm:cxn modelId="{B225082C-2FB3-4302-9D6E-C720893AFA54}" type="presParOf" srcId="{71730492-8F60-434D-B513-60918E650EA5}" destId="{989A2C65-60C4-4FE2-9196-65DFCD709DDF}" srcOrd="8" destOrd="0" presId="urn:microsoft.com/office/officeart/2005/8/layout/cycle1"/>
    <dgm:cxn modelId="{F3AAD6D9-FDE7-44D2-A7EF-8D560BD5FF39}" type="presParOf" srcId="{71730492-8F60-434D-B513-60918E650EA5}" destId="{6040EA18-CE66-4F5B-9D1F-21B48C44AED3}" srcOrd="9" destOrd="0" presId="urn:microsoft.com/office/officeart/2005/8/layout/cycle1"/>
    <dgm:cxn modelId="{5D481A89-E4B0-48E2-9A63-A73F71DEEF96}" type="presParOf" srcId="{71730492-8F60-434D-B513-60918E650EA5}" destId="{ED60F4EA-BC7A-4A94-9433-A634A20762A1}" srcOrd="10" destOrd="0" presId="urn:microsoft.com/office/officeart/2005/8/layout/cycle1"/>
    <dgm:cxn modelId="{D8D1EA32-5887-4918-814D-D70C813F2084}" type="presParOf" srcId="{71730492-8F60-434D-B513-60918E650EA5}" destId="{BDDB5B65-5221-424F-AAE0-D669027BE361}" srcOrd="11" destOrd="0" presId="urn:microsoft.com/office/officeart/2005/8/layout/cycle1"/>
    <dgm:cxn modelId="{9A93517D-860E-41E1-BB98-F65082415633}" type="presParOf" srcId="{71730492-8F60-434D-B513-60918E650EA5}" destId="{6CA98FB9-F232-41D2-AF6D-319C79CB9660}" srcOrd="12" destOrd="0" presId="urn:microsoft.com/office/officeart/2005/8/layout/cycle1"/>
    <dgm:cxn modelId="{784DFBB7-4FC9-40E4-9AFB-AFE174384D05}" type="presParOf" srcId="{71730492-8F60-434D-B513-60918E650EA5}" destId="{74075731-D228-41E1-8610-724D3476E469}" srcOrd="13" destOrd="0" presId="urn:microsoft.com/office/officeart/2005/8/layout/cycle1"/>
    <dgm:cxn modelId="{F58E1F12-D945-456C-93DB-55EB13CD6EA9}" type="presParOf" srcId="{71730492-8F60-434D-B513-60918E650EA5}" destId="{45945822-176A-49DF-B418-5264A7D1B05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539A6C-49BC-48F4-A418-AABBBDF98CFF}" type="doc">
      <dgm:prSet loTypeId="urn:microsoft.com/office/officeart/2005/8/layout/venn2" loCatId="relationship" qsTypeId="urn:microsoft.com/office/officeart/2005/8/quickstyle/simple5" qsCatId="simple" csTypeId="urn:microsoft.com/office/officeart/2005/8/colors/colorful2" csCatId="colorful" phldr="1"/>
      <dgm:spPr/>
    </dgm:pt>
    <dgm:pt modelId="{0D9C9AA7-6B77-4C24-87F6-B367CB198645}">
      <dgm:prSet phldrT="[Text]"/>
      <dgm:spPr/>
      <dgm:t>
        <a:bodyPr/>
        <a:lstStyle/>
        <a:p>
          <a:r>
            <a:rPr lang="en-US" dirty="0"/>
            <a:t>GPL</a:t>
          </a:r>
        </a:p>
      </dgm:t>
    </dgm:pt>
    <dgm:pt modelId="{DEC790D1-B377-4C5A-8A01-BF287598994B}" type="parTrans" cxnId="{76912BC0-C6F5-456F-AF33-0D78271788C8}">
      <dgm:prSet/>
      <dgm:spPr/>
      <dgm:t>
        <a:bodyPr/>
        <a:lstStyle/>
        <a:p>
          <a:endParaRPr lang="en-US"/>
        </a:p>
      </dgm:t>
    </dgm:pt>
    <dgm:pt modelId="{62F37BAA-8EA4-43B2-BF91-557053916E60}" type="sibTrans" cxnId="{76912BC0-C6F5-456F-AF33-0D78271788C8}">
      <dgm:prSet/>
      <dgm:spPr/>
      <dgm:t>
        <a:bodyPr/>
        <a:lstStyle/>
        <a:p>
          <a:endParaRPr lang="en-US"/>
        </a:p>
      </dgm:t>
    </dgm:pt>
    <dgm:pt modelId="{CA6FD41F-69CF-456E-A8E1-0872A3ABFD5C}">
      <dgm:prSet phldrT="[Text]"/>
      <dgm:spPr/>
      <dgm:t>
        <a:bodyPr/>
        <a:lstStyle/>
        <a:p>
          <a:r>
            <a:rPr lang="en-US" dirty="0"/>
            <a:t>DSL TM</a:t>
          </a:r>
        </a:p>
      </dgm:t>
    </dgm:pt>
    <dgm:pt modelId="{7AE07571-E63D-4B56-A0A5-CD78AFF7C4D9}" type="parTrans" cxnId="{D34CD56D-C303-4953-82D5-C18B19455EB5}">
      <dgm:prSet/>
      <dgm:spPr/>
      <dgm:t>
        <a:bodyPr/>
        <a:lstStyle/>
        <a:p>
          <a:endParaRPr lang="en-US"/>
        </a:p>
      </dgm:t>
    </dgm:pt>
    <dgm:pt modelId="{86A4F05C-DDB7-4F36-91F8-DBCCDD774A70}" type="sibTrans" cxnId="{D34CD56D-C303-4953-82D5-C18B19455EB5}">
      <dgm:prSet/>
      <dgm:spPr/>
      <dgm:t>
        <a:bodyPr/>
        <a:lstStyle/>
        <a:p>
          <a:endParaRPr lang="en-US"/>
        </a:p>
      </dgm:t>
    </dgm:pt>
    <dgm:pt modelId="{58909C01-F12D-4265-B788-8B13AB25330B}">
      <dgm:prSet phldrT="[Text]"/>
      <dgm:spPr/>
      <dgm:t>
        <a:bodyPr/>
        <a:lstStyle/>
        <a:p>
          <a:r>
            <a:rPr lang="en-US" dirty="0"/>
            <a:t>Open TM Language</a:t>
          </a:r>
        </a:p>
      </dgm:t>
    </dgm:pt>
    <dgm:pt modelId="{438C8D86-1276-4BC5-8E2E-146177A276B3}" type="parTrans" cxnId="{1E8D7CC6-E30E-406A-B426-68297FBD7507}">
      <dgm:prSet/>
      <dgm:spPr/>
      <dgm:t>
        <a:bodyPr/>
        <a:lstStyle/>
        <a:p>
          <a:endParaRPr lang="en-US"/>
        </a:p>
      </dgm:t>
    </dgm:pt>
    <dgm:pt modelId="{884BF71F-E53A-41FB-B57D-B2436A87B64D}" type="sibTrans" cxnId="{1E8D7CC6-E30E-406A-B426-68297FBD7507}">
      <dgm:prSet/>
      <dgm:spPr/>
      <dgm:t>
        <a:bodyPr/>
        <a:lstStyle/>
        <a:p>
          <a:endParaRPr lang="en-US"/>
        </a:p>
      </dgm:t>
    </dgm:pt>
    <dgm:pt modelId="{A6EEA39E-B45B-415D-8414-5036A4BCFF1E}" type="pres">
      <dgm:prSet presAssocID="{B6539A6C-49BC-48F4-A418-AABBBDF98CFF}" presName="Name0" presStyleCnt="0">
        <dgm:presLayoutVars>
          <dgm:chMax val="7"/>
          <dgm:resizeHandles val="exact"/>
        </dgm:presLayoutVars>
      </dgm:prSet>
      <dgm:spPr/>
    </dgm:pt>
    <dgm:pt modelId="{60CF6F6C-D3CB-4C79-8582-8EEC69D505E3}" type="pres">
      <dgm:prSet presAssocID="{B6539A6C-49BC-48F4-A418-AABBBDF98CFF}" presName="comp1" presStyleCnt="0"/>
      <dgm:spPr/>
    </dgm:pt>
    <dgm:pt modelId="{29B0A336-9496-4996-8A5A-181E516E0770}" type="pres">
      <dgm:prSet presAssocID="{B6539A6C-49BC-48F4-A418-AABBBDF98CFF}" presName="circle1" presStyleLbl="node1" presStyleIdx="0" presStyleCnt="3"/>
      <dgm:spPr/>
    </dgm:pt>
    <dgm:pt modelId="{D7529493-8186-4B5D-9662-5A41022E9C23}" type="pres">
      <dgm:prSet presAssocID="{B6539A6C-49BC-48F4-A418-AABBBDF98CFF}" presName="c1text" presStyleLbl="node1" presStyleIdx="0" presStyleCnt="3">
        <dgm:presLayoutVars>
          <dgm:bulletEnabled val="1"/>
        </dgm:presLayoutVars>
      </dgm:prSet>
      <dgm:spPr/>
    </dgm:pt>
    <dgm:pt modelId="{FDA0C1D6-A0E4-4552-A49E-42F776B8B248}" type="pres">
      <dgm:prSet presAssocID="{B6539A6C-49BC-48F4-A418-AABBBDF98CFF}" presName="comp2" presStyleCnt="0"/>
      <dgm:spPr/>
    </dgm:pt>
    <dgm:pt modelId="{04CE4ABC-EEF7-419E-8254-326F9C2708F5}" type="pres">
      <dgm:prSet presAssocID="{B6539A6C-49BC-48F4-A418-AABBBDF98CFF}" presName="circle2" presStyleLbl="node1" presStyleIdx="1" presStyleCnt="3"/>
      <dgm:spPr/>
    </dgm:pt>
    <dgm:pt modelId="{A3C64011-78F2-4F19-B74C-B63861CEDA98}" type="pres">
      <dgm:prSet presAssocID="{B6539A6C-49BC-48F4-A418-AABBBDF98CFF}" presName="c2text" presStyleLbl="node1" presStyleIdx="1" presStyleCnt="3">
        <dgm:presLayoutVars>
          <dgm:bulletEnabled val="1"/>
        </dgm:presLayoutVars>
      </dgm:prSet>
      <dgm:spPr/>
    </dgm:pt>
    <dgm:pt modelId="{62A6B883-3367-4DF4-B743-C5A21A4BCE3B}" type="pres">
      <dgm:prSet presAssocID="{B6539A6C-49BC-48F4-A418-AABBBDF98CFF}" presName="comp3" presStyleCnt="0"/>
      <dgm:spPr/>
    </dgm:pt>
    <dgm:pt modelId="{28FBB85B-93D6-46E4-991A-F4643C21EE8B}" type="pres">
      <dgm:prSet presAssocID="{B6539A6C-49BC-48F4-A418-AABBBDF98CFF}" presName="circle3" presStyleLbl="node1" presStyleIdx="2" presStyleCnt="3"/>
      <dgm:spPr/>
    </dgm:pt>
    <dgm:pt modelId="{C80681D2-A4FB-4A08-8473-F1A000361F6D}" type="pres">
      <dgm:prSet presAssocID="{B6539A6C-49BC-48F4-A418-AABBBDF98CFF}" presName="c3text" presStyleLbl="node1" presStyleIdx="2" presStyleCnt="3">
        <dgm:presLayoutVars>
          <dgm:bulletEnabled val="1"/>
        </dgm:presLayoutVars>
      </dgm:prSet>
      <dgm:spPr/>
    </dgm:pt>
  </dgm:ptLst>
  <dgm:cxnLst>
    <dgm:cxn modelId="{D3313D34-1D93-4289-A2D9-6DCFECCC41DE}" type="presOf" srcId="{CA6FD41F-69CF-456E-A8E1-0872A3ABFD5C}" destId="{04CE4ABC-EEF7-419E-8254-326F9C2708F5}" srcOrd="0" destOrd="0" presId="urn:microsoft.com/office/officeart/2005/8/layout/venn2"/>
    <dgm:cxn modelId="{9D324038-ECD6-4C70-89F1-367BD2D812A8}" type="presOf" srcId="{B6539A6C-49BC-48F4-A418-AABBBDF98CFF}" destId="{A6EEA39E-B45B-415D-8414-5036A4BCFF1E}" srcOrd="0" destOrd="0" presId="urn:microsoft.com/office/officeart/2005/8/layout/venn2"/>
    <dgm:cxn modelId="{D34CD56D-C303-4953-82D5-C18B19455EB5}" srcId="{B6539A6C-49BC-48F4-A418-AABBBDF98CFF}" destId="{CA6FD41F-69CF-456E-A8E1-0872A3ABFD5C}" srcOrd="1" destOrd="0" parTransId="{7AE07571-E63D-4B56-A0A5-CD78AFF7C4D9}" sibTransId="{86A4F05C-DDB7-4F36-91F8-DBCCDD774A70}"/>
    <dgm:cxn modelId="{FE7856A6-0C79-4B3F-B7DC-BE848296D2AF}" type="presOf" srcId="{0D9C9AA7-6B77-4C24-87F6-B367CB198645}" destId="{D7529493-8186-4B5D-9662-5A41022E9C23}" srcOrd="1" destOrd="0" presId="urn:microsoft.com/office/officeart/2005/8/layout/venn2"/>
    <dgm:cxn modelId="{33E9D6AE-DDFE-4A53-9612-51EEBF3AB34F}" type="presOf" srcId="{58909C01-F12D-4265-B788-8B13AB25330B}" destId="{C80681D2-A4FB-4A08-8473-F1A000361F6D}" srcOrd="1" destOrd="0" presId="urn:microsoft.com/office/officeart/2005/8/layout/venn2"/>
    <dgm:cxn modelId="{76912BC0-C6F5-456F-AF33-0D78271788C8}" srcId="{B6539A6C-49BC-48F4-A418-AABBBDF98CFF}" destId="{0D9C9AA7-6B77-4C24-87F6-B367CB198645}" srcOrd="0" destOrd="0" parTransId="{DEC790D1-B377-4C5A-8A01-BF287598994B}" sibTransId="{62F37BAA-8EA4-43B2-BF91-557053916E60}"/>
    <dgm:cxn modelId="{A554B1C0-F2E6-4B82-B26A-7DEBA2A852A5}" type="presOf" srcId="{0D9C9AA7-6B77-4C24-87F6-B367CB198645}" destId="{29B0A336-9496-4996-8A5A-181E516E0770}" srcOrd="0" destOrd="0" presId="urn:microsoft.com/office/officeart/2005/8/layout/venn2"/>
    <dgm:cxn modelId="{1E8D7CC6-E30E-406A-B426-68297FBD7507}" srcId="{B6539A6C-49BC-48F4-A418-AABBBDF98CFF}" destId="{58909C01-F12D-4265-B788-8B13AB25330B}" srcOrd="2" destOrd="0" parTransId="{438C8D86-1276-4BC5-8E2E-146177A276B3}" sibTransId="{884BF71F-E53A-41FB-B57D-B2436A87B64D}"/>
    <dgm:cxn modelId="{7ACC4AED-9FC7-4C2E-9570-89E0800522F1}" type="presOf" srcId="{CA6FD41F-69CF-456E-A8E1-0872A3ABFD5C}" destId="{A3C64011-78F2-4F19-B74C-B63861CEDA98}" srcOrd="1" destOrd="0" presId="urn:microsoft.com/office/officeart/2005/8/layout/venn2"/>
    <dgm:cxn modelId="{BE76D3FC-E491-4856-8118-EDEFCBB9C1D5}" type="presOf" srcId="{58909C01-F12D-4265-B788-8B13AB25330B}" destId="{28FBB85B-93D6-46E4-991A-F4643C21EE8B}" srcOrd="0" destOrd="0" presId="urn:microsoft.com/office/officeart/2005/8/layout/venn2"/>
    <dgm:cxn modelId="{127CCB1F-AE3C-479E-991C-143FA7F3F0AE}" type="presParOf" srcId="{A6EEA39E-B45B-415D-8414-5036A4BCFF1E}" destId="{60CF6F6C-D3CB-4C79-8582-8EEC69D505E3}" srcOrd="0" destOrd="0" presId="urn:microsoft.com/office/officeart/2005/8/layout/venn2"/>
    <dgm:cxn modelId="{52DF8F99-2815-4828-B945-A83A30705D7E}" type="presParOf" srcId="{60CF6F6C-D3CB-4C79-8582-8EEC69D505E3}" destId="{29B0A336-9496-4996-8A5A-181E516E0770}" srcOrd="0" destOrd="0" presId="urn:microsoft.com/office/officeart/2005/8/layout/venn2"/>
    <dgm:cxn modelId="{93948417-73A0-48AA-ABD0-03BDA03B14CD}" type="presParOf" srcId="{60CF6F6C-D3CB-4C79-8582-8EEC69D505E3}" destId="{D7529493-8186-4B5D-9662-5A41022E9C23}" srcOrd="1" destOrd="0" presId="urn:microsoft.com/office/officeart/2005/8/layout/venn2"/>
    <dgm:cxn modelId="{8D3052B5-FD7B-4912-8B6A-7D2888515CC9}" type="presParOf" srcId="{A6EEA39E-B45B-415D-8414-5036A4BCFF1E}" destId="{FDA0C1D6-A0E4-4552-A49E-42F776B8B248}" srcOrd="1" destOrd="0" presId="urn:microsoft.com/office/officeart/2005/8/layout/venn2"/>
    <dgm:cxn modelId="{159F5461-59EE-46AB-90E7-F63F7BA5A265}" type="presParOf" srcId="{FDA0C1D6-A0E4-4552-A49E-42F776B8B248}" destId="{04CE4ABC-EEF7-419E-8254-326F9C2708F5}" srcOrd="0" destOrd="0" presId="urn:microsoft.com/office/officeart/2005/8/layout/venn2"/>
    <dgm:cxn modelId="{6F1C4CEA-5260-4177-A9DD-08576EFA73B4}" type="presParOf" srcId="{FDA0C1D6-A0E4-4552-A49E-42F776B8B248}" destId="{A3C64011-78F2-4F19-B74C-B63861CEDA98}" srcOrd="1" destOrd="0" presId="urn:microsoft.com/office/officeart/2005/8/layout/venn2"/>
    <dgm:cxn modelId="{D92EDEEA-70FE-4B25-BBE4-C686B721ADF5}" type="presParOf" srcId="{A6EEA39E-B45B-415D-8414-5036A4BCFF1E}" destId="{62A6B883-3367-4DF4-B743-C5A21A4BCE3B}" srcOrd="2" destOrd="0" presId="urn:microsoft.com/office/officeart/2005/8/layout/venn2"/>
    <dgm:cxn modelId="{26DDD035-FF1E-4B2A-A9C7-641F03AB39E6}" type="presParOf" srcId="{62A6B883-3367-4DF4-B743-C5A21A4BCE3B}" destId="{28FBB85B-93D6-46E4-991A-F4643C21EE8B}" srcOrd="0" destOrd="0" presId="urn:microsoft.com/office/officeart/2005/8/layout/venn2"/>
    <dgm:cxn modelId="{999A384D-9E66-4F74-9731-98D00FDB6C98}" type="presParOf" srcId="{62A6B883-3367-4DF4-B743-C5A21A4BCE3B}" destId="{C80681D2-A4FB-4A08-8473-F1A000361F6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2C6DC-3BE5-48C2-A50D-EEE4EDDFF6B6}">
      <dsp:nvSpPr>
        <dsp:cNvPr id="0" name=""/>
        <dsp:cNvSpPr/>
      </dsp:nvSpPr>
      <dsp:spPr>
        <a:xfrm>
          <a:off x="4315060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code review</a:t>
          </a:r>
        </a:p>
      </dsp:txBody>
      <dsp:txXfrm>
        <a:off x="4315060" y="35899"/>
        <a:ext cx="1230349" cy="1230349"/>
      </dsp:txXfrm>
    </dsp:sp>
    <dsp:sp modelId="{09039034-4F06-4639-89EC-F14538C11EC2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23DA7-997D-4DED-A259-7353A720D6C6}">
      <dsp:nvSpPr>
        <dsp:cNvPr id="0" name=""/>
        <dsp:cNvSpPr/>
      </dsp:nvSpPr>
      <dsp:spPr>
        <a:xfrm>
          <a:off x="5058422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Static source code scanning (SAST)</a:t>
          </a:r>
        </a:p>
      </dsp:txBody>
      <dsp:txXfrm>
        <a:off x="5058422" y="2323733"/>
        <a:ext cx="1230349" cy="1230349"/>
      </dsp:txXfrm>
    </dsp:sp>
    <dsp:sp modelId="{2AE6142B-6FA4-4196-9BFA-2A5F87427DF8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F1673-F720-405C-BEAB-24027A7C167A}">
      <dsp:nvSpPr>
        <dsp:cNvPr id="0" name=""/>
        <dsp:cNvSpPr/>
      </dsp:nvSpPr>
      <dsp:spPr>
        <a:xfrm>
          <a:off x="3112275" y="3737692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Dynamic testing (fuzzing) (DAST)</a:t>
          </a:r>
        </a:p>
      </dsp:txBody>
      <dsp:txXfrm>
        <a:off x="3112275" y="3737692"/>
        <a:ext cx="1230349" cy="1230349"/>
      </dsp:txXfrm>
    </dsp:sp>
    <dsp:sp modelId="{989A2C65-60C4-4FE2-9196-65DFCD709DDF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0F4EA-BC7A-4A94-9433-A634A20762A1}">
      <dsp:nvSpPr>
        <dsp:cNvPr id="0" name=""/>
        <dsp:cNvSpPr/>
      </dsp:nvSpPr>
      <dsp:spPr>
        <a:xfrm>
          <a:off x="1166127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and fix vulnerabilities</a:t>
          </a:r>
        </a:p>
      </dsp:txBody>
      <dsp:txXfrm>
        <a:off x="1166127" y="2323733"/>
        <a:ext cx="1230349" cy="1230349"/>
      </dsp:txXfrm>
    </dsp:sp>
    <dsp:sp modelId="{BDDB5B65-5221-424F-AAE0-D669027BE361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75731-D228-41E1-8610-724D3476E469}">
      <dsp:nvSpPr>
        <dsp:cNvPr id="0" name=""/>
        <dsp:cNvSpPr/>
      </dsp:nvSpPr>
      <dsp:spPr>
        <a:xfrm>
          <a:off x="1909489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Commit some code</a:t>
          </a:r>
        </a:p>
      </dsp:txBody>
      <dsp:txXfrm>
        <a:off x="1909489" y="35899"/>
        <a:ext cx="1230349" cy="1230349"/>
      </dsp:txXfrm>
    </dsp:sp>
    <dsp:sp modelId="{45945822-176A-49DF-B418-5264A7D1B05B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0A336-9496-4996-8A5A-181E516E0770}">
      <dsp:nvSpPr>
        <dsp:cNvPr id="0" name=""/>
        <dsp:cNvSpPr/>
      </dsp:nvSpPr>
      <dsp:spPr>
        <a:xfrm>
          <a:off x="1087586" y="0"/>
          <a:ext cx="4350348" cy="43503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GPL</a:t>
          </a:r>
        </a:p>
      </dsp:txBody>
      <dsp:txXfrm>
        <a:off x="2502537" y="217517"/>
        <a:ext cx="1520446" cy="652552"/>
      </dsp:txXfrm>
    </dsp:sp>
    <dsp:sp modelId="{04CE4ABC-EEF7-419E-8254-326F9C2708F5}">
      <dsp:nvSpPr>
        <dsp:cNvPr id="0" name=""/>
        <dsp:cNvSpPr/>
      </dsp:nvSpPr>
      <dsp:spPr>
        <a:xfrm>
          <a:off x="1631380" y="1087586"/>
          <a:ext cx="3262761" cy="3262761"/>
        </a:xfrm>
        <a:prstGeom prst="ellips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DSL TM</a:t>
          </a:r>
        </a:p>
      </dsp:txBody>
      <dsp:txXfrm>
        <a:off x="2502537" y="1291509"/>
        <a:ext cx="1520446" cy="611767"/>
      </dsp:txXfrm>
    </dsp:sp>
    <dsp:sp modelId="{28FBB85B-93D6-46E4-991A-F4643C21EE8B}">
      <dsp:nvSpPr>
        <dsp:cNvPr id="0" name=""/>
        <dsp:cNvSpPr/>
      </dsp:nvSpPr>
      <dsp:spPr>
        <a:xfrm>
          <a:off x="2175173" y="2175174"/>
          <a:ext cx="2175174" cy="2175174"/>
        </a:xfrm>
        <a:prstGeom prst="ellips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Open TM Language</a:t>
          </a:r>
        </a:p>
      </dsp:txBody>
      <dsp:txXfrm>
        <a:off x="2493720" y="2718967"/>
        <a:ext cx="1538080" cy="1087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F333AD-78F3-4F8B-8E51-78CACC8DB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0C985-65E8-4036-9FDA-9317210821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2A435-6D2A-4500-BE86-7716E0B174F9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8ACD0-32C5-4C19-BD94-6FF2A72D79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017CB-5622-4D77-BB8A-92501DF2D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0E5D3-047B-4C4F-AEFA-1F26BA61D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23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2:46:26.928"/>
    </inkml:context>
    <inkml:brush xml:id="br0">
      <inkml:brushProperty name="width" value="0.2" units="cm"/>
      <inkml:brushProperty name="height" value="0.2" units="cm"/>
      <inkml:brushProperty name="color" value="#FF4E00"/>
      <inkml:brushProperty name="inkEffects" value="rainbow"/>
      <inkml:brushProperty name="anchorX" value="-12009.00195"/>
      <inkml:brushProperty name="anchorY" value="-1325.81702"/>
      <inkml:brushProperty name="scaleFactor" value="0.5"/>
    </inkml:brush>
  </inkml:definitions>
  <inkml:trace contextRef="#ctx0" brushRef="#br0">0 0 24575,'0'0'0,"0"4"0,6 3 0,10-2 0,10-1 0,11 5 0,2-2 0,5 5 0,-1-1 0,-4-3 0,-3-1 0,1-3 0,9-2 0,3-1 0,9-1 0,7 0 0,6-1 0,4 1 0,-7 0 0,1-1 0,1 1 0,2 0 0,-3 0 0,17 0 0,8 0 0,18 0 0,10 0 0,2 0 0,10 0 0,1 0 0,-8 0 0,-6 0 0,-12 0 0,-10 0 0,-14 0 0,-5 0 0,-10 0 0,-12 0 0,-6 0 0,-8 0 0,-6 0 0,-6 0 0,-3 0 0,3 0 0,4 0 0,11 0 0,4 0 0,3-5 0,2 0 0,-5-1 0,0 2 0,-7 1 0,-5 1 0,-5 0 0,-3 2 0,2 0 0,-1 0 0,-1 0 0,10 1 0,4-1 0,9 0 0,4 0 0,-5 0 0,-5 0 0,4 0 0,-5 0 0,0 0 0,1 0 0,1 0 0,1 0 0,7 0 0,11 0 0,11 0 0,22 0 0,7 0 0,6 0 0,-10 0 0,-16 0 0,-14 0 0,-16 0 0,-12 0 0,-10 0 0,-1 0 0,-4 0 0,-2 0 0,-1 0 0,5 0 0,9 0 0,16 0 0,11 0 0,12 0 0,-1 0 0,8 0 0,-1 0 0,0 0 0,4 0 0,-13 0 0,-2 0 0,4 0 0,4 0 0,7 0 0,6 0 0,15 0 0,8 0 0,18 0 0,15 0 0,-2 0 0,-7 0 0,-16-5 0,-24-1 0,-20 1 0,-21 0 0,-11 2 0,-10 1 0,2 0 0,1 2 0,-2 0 0,6 0 0,-3 0 0,7 1 0,-4-1 0,12 0 0,11-5 0,0 0 0,-6-1 0,-9 2 0,-16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7T13:12:22.09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0 167,'80'4,"156"28,-105-10,521 38,12-42,-264 17,-96-4,1006-33,-560-14,1311 17,-1857-15,-11 0,-53 3,-12-1,203 8,156-6,-348 0,204-40,-289 39,-1 1,91-3,1228 10,-677 6,-435-5,300 5,-330 9,74 2,1063-15,-13-87,-1290 82,584-8,-438 16,169-4,349 6,-362 26,-122-7,-42 2,72 2,887-25,-577-4,-306-19,-145 7,716-43,-752 45,-1-5,94-28,-46 9,-94 28,1 2,0 2,100 7,-63-1,44-2,126 4,-208 2,-1 2,68 20,-75-17,75 17,-17-5,120 45,-159-47,0-2,1-3,1-3,1-2,-1-3,110-1,2577-10,-2738 3,0 0,-1 0,1-1,-1-1,0 0,1-1,-1 0,0 0,0-1,-1-1,1 0,-1 0,12-9,-8 6,0 2,1 0,-1 1,1 0,0 1,1 0,-1 2,0 0,1 0,19 2,34-6,-58 3,0 1,-1 1,1 0,0 0,0 1,0 1,0-1,0 2,-1 0,1 0,0 1,-1 0,0 0,18 10,-2 3,-3-2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D5DE9-BB2E-4D59-B77C-E3B32BEEAA78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29C3A-417D-4918-94F7-EC72527B6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6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it-k.com/dev-basic-oop/blueprint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https://www.appsecpnw.org/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3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dirty="0"/>
              <a:t>https://commons.wikimedia.org/wiki/File:Microsoft_Office_PowerPoint_(2019%E2%80%93present).svg</a:t>
            </a:r>
          </a:p>
          <a:p>
            <a:r>
              <a:rPr lang="en-US" dirty="0"/>
              <a:t>https://commons.wikimedia.org/wiki/File:Microsoft_Office_Visio_(2019).svg</a:t>
            </a:r>
          </a:p>
          <a:p>
            <a:r>
              <a:rPr lang="en-US" dirty="0"/>
              <a:t>https://commons.wikimedia.org/wiki/File:Microsoft_Office_Word_(2019%E2%80%93present).svg</a:t>
            </a:r>
          </a:p>
          <a:p>
            <a:r>
              <a:rPr lang="en-US" dirty="0"/>
              <a:t>https://en.wikipedia.org/wiki/File:PDF_file_icon.svg</a:t>
            </a:r>
          </a:p>
          <a:p>
            <a:r>
              <a:rPr lang="en-US" dirty="0"/>
              <a:t>https://commons.wikimedia.org/wiki/File:JPEG_format_logo.svg</a:t>
            </a:r>
          </a:p>
          <a:p>
            <a:r>
              <a:rPr lang="en-US" dirty="0"/>
              <a:t>https://commons.wikimedia.org/wiki/File:The_GIMP_icon_-_gnome.svg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7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70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https://images.immediate.co.uk/production/volatile/sites/22/2018/09/greysquirrelid-2ea8807.jpg?background=white&amp;lb=620,413&amp;quality=90</a:t>
            </a:r>
          </a:p>
          <a:p>
            <a:r>
              <a:rPr lang="en-US" dirty="0"/>
              <a:t>https://pngimg.com/uploads/dog/dog_PNG50331.png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38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https://innovecs.com/wp-content/uploads/2020/11/building-software-development-teams.jpg</a:t>
            </a:r>
          </a:p>
          <a:p>
            <a:r>
              <a:rPr lang="en-US" dirty="0"/>
              <a:t>https://www.calendarpedia.com/images-large/three-year/calendar-2023-2024-2025.png</a:t>
            </a:r>
          </a:p>
          <a:p>
            <a:r>
              <a:rPr lang="en-US" dirty="0"/>
              <a:t>https://www.pngall.com/wp-content/uploads/2016/07/Software-Development-PNG-Image.png</a:t>
            </a:r>
          </a:p>
          <a:p>
            <a:r>
              <a:rPr lang="en-US" dirty="0"/>
              <a:t>https://chartattack.com/wp-content/uploads/2020/01/Team.jpg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80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  <a:p>
            <a:r>
              <a:rPr lang="en-US" dirty="0"/>
              <a:t>https://docs.microsoft.com/en-us/azure/security/develop/threat-modeling-tool</a:t>
            </a:r>
          </a:p>
          <a:p>
            <a:r>
              <a:rPr lang="en-US" dirty="0"/>
              <a:t>https://cairis.org/  </a:t>
            </a:r>
          </a:p>
          <a:p>
            <a:r>
              <a:rPr lang="en-US" dirty="0"/>
              <a:t>https://threatmodeler.com/</a:t>
            </a:r>
          </a:p>
          <a:p>
            <a:r>
              <a:rPr lang="en-US" dirty="0"/>
              <a:t>https://tm-awsmp.s3.amazonaws.com/ThreatModeler%2BInterface%2BGuide.pdf</a:t>
            </a:r>
          </a:p>
          <a:p>
            <a:r>
              <a:rPr lang="en-US" dirty="0"/>
              <a:t>https://threagile.io/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18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ttps://docs.microsoft.com/en-us/azure/security/develop/threat-modeling-tool</a:t>
            </a:r>
          </a:p>
          <a:p>
            <a:r>
              <a:rPr lang="en-US" dirty="0"/>
              <a:t>Stencils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86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https://social.msdn.microsoft.com/Forums/en-US/96cf65be-2e81-40a5-bc4a-de4f8ca4e31b/threat-modeling-tool-2016-export-tm7-to-pdf-or-visio?forum=sdlprocess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18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724681b3-a-62cb3a1a-s-sites.googlegroups.com/site/ateachersbagoftricks/classroom-news/onlineetch-a-sketch/etch.JPG?attachauth=ANoY7cpvMftRfyiyRNDYERiOsktK5XBUxv4Y-TDgWIbIgU35rJoGMNwVL6OHnF6luyLOi3ntgLvzT5MFyWl66EsPdMUhgLzBe-hgkmwcPtuJoRYpmfJvjVgZigAFtS4X8dGfeq4GwvrYmk9UdqERX4rHbaJ440KV9fnJyefQTqBmr1p8iN-jFlrn7ndx1F8hINTJ1QCKrryKYqBoplZ9wYVpU7L3gEaWo5FifIKbqLluhSWM4NAZ42zxaBP590rNIjv7oCi5Dd6AtGLavK59P9ViwGKypY5sDg%3D%3D&amp;attredirects=0</a:t>
            </a:r>
          </a:p>
          <a:p>
            <a:endParaRPr lang="en-US" dirty="0"/>
          </a:p>
          <a:p>
            <a:r>
              <a:rPr lang="en-US" dirty="0"/>
              <a:t>https://online.visual-paradigm.com/diagrams/templates/threat-model-diagram/website-threat-modeling/</a:t>
            </a:r>
          </a:p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r>
              <a:rPr lang="en-US" dirty="0"/>
              <a:t>https://www.apiaviation.com/wp-content/uploads/2016/02/job-interview-be-prepared-A-1.jpg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74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6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7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8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84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68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https://www.youtube.com/watch?v=5n-8LqHMoJ0</a:t>
            </a:r>
          </a:p>
          <a:p>
            <a:r>
              <a:rPr lang="en-US" dirty="0"/>
              <a:t>https://github.com/Threagile/threagile/blob/master/demo/example/threagile.yaml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https://threagile.io/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https://github.com/threagile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https://deepsec.net/docs/Slides/2020/How_To_Combat_Risks_Directly_From_Within_Your_IDE_Christian_Schneider.pdf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43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5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https://treknews.net/wp-content/uploads/2017/03/bones-mccoy-medical-tricorder.jpg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84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9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1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8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28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5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https://www.linkedin.com/in/john-andersen-7a72b555/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4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35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4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comes first, chicken, egg or threat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73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517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03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742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680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109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https://github.com/intel/dffml </a:t>
            </a:r>
          </a:p>
          <a:p>
            <a:r>
              <a:rPr lang="en-US" dirty="0"/>
              <a:t>https://intel.github.io/dffml/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992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59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529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https://thenounproject.com/icon/standing-ovation-969109/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662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17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4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https://c.pxhere.com/images/24/4f/4419f66be788ae925f2da6e7770b-1450685.jpg!d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30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91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Before sounds Better than Expiration Date</a:t>
            </a:r>
          </a:p>
          <a:p>
            <a:r>
              <a:rPr lang="en-US" dirty="0"/>
              <a:t>https://freepngimg.com/thumb/tshirt/13-white-t-shirt-png-image.png</a:t>
            </a:r>
          </a:p>
          <a:p>
            <a:r>
              <a:rPr lang="en-US" dirty="0"/>
              <a:t>http://www.artit-k.com/dev-basic-oop/blueprint/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://www.artit-k.com/dev-basic-oop/blueprint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sa/3.0/"/>
              </a:rPr>
              <a:t>CC BY-SA-NC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https://github.com/logos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https://www.shrosystems.com/images/data_centre_cloud_1.jpg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https://epthinktank.eu/2015/02/16/best-before-date-labels-protecting-consumers-and-limiting-food-waste/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https://images-na.ssl-images-amazon.com/images/I/91iG5S-XqdL._SL1500_.jpg</a:t>
            </a:r>
          </a:p>
          <a:p>
            <a:r>
              <a:rPr lang="en-US" dirty="0"/>
              <a:t>https://static.turbosquid.com/Preview/2014/07/07__12_24_21/milk%20carton%200.jpgfe4a9e1c-9f28-4d6a-af7a-c32196113ec5HD.jpg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81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F6B6-4C90-4599-AC9B-CBE8D3531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33AE6-395D-4392-BC55-D796E356D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CC26C-46E5-4212-B46E-AF1CD9B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B47A-C277-4A1D-BEC7-3154CE0A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78D02-A66D-4F10-9B35-CE3E8577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CC56-FD4C-4EC0-AA74-CAF35F5C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3024-6964-47B5-80CE-97947D5E8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5CF15-AC0B-4B90-8954-6992F289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1D823-8C7E-477B-B97A-AE7D162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C51BD-7F35-4B13-A251-5B4CD238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1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FBEC2-C6A5-4F89-A21C-0F2683315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B2B2C-FA10-4883-8FEA-2ED9CD0E4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EECC-8A76-4D59-8AA4-758CEBC3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DE45-0413-440C-B3E2-5341D966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5DC4-E721-4DDE-8BBB-609C89D5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F688-6B3D-4AF2-8EC6-11E1023E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F648-430F-4B04-9589-B9E3F9D40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C2148-003C-4D88-8842-910780A0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5E14-7C01-49B0-9832-ACE26DBC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7EC4-6BB4-4E2B-89A3-524F862F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3AF-8578-48C4-98AF-0829C317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79172"/>
            <a:ext cx="10515600" cy="288330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53DD2-A9E7-4B7B-AC07-725532FF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940BF-7AE8-4FFB-B033-303F455D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7EAED-CFEB-4F29-AFBE-590A5CE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D94C-195E-4A34-9CCE-FD3CF10D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3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D64-8B97-463C-97B1-93F9CE49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76-2B7A-4CB7-A72C-D1C4E016A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82B95-16BD-44DE-A818-69AFAFA8D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9BC8-E410-42C3-ABB7-C345EF7B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9FC8C-2115-4EE0-A9AE-FB192C9B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5E04A-FD52-4FFC-9C73-D4212B5E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0B1D-622A-4AEF-8A95-30E2878F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F3D11-7E43-456A-B894-EB3EB29B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149FA-6D5D-47B9-97F0-98C3B5107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E04D-0950-4D77-B394-B6BFF49E2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D8A5-7B0E-4CCF-BABD-FE6CA4A59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A0309A-C1FB-4F01-9904-0B0CDF8C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4C7F3-EB66-4225-B509-9D05452A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28BC-B9B7-4969-B593-BA0914CE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96D2-BCEF-4A7C-88DF-71626BD5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8515C-9320-411D-A430-12F73BD7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4069D-864E-4268-BFB2-E7F02A8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A26ED-4757-40CC-9919-0D18B743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5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83846-0DC5-4285-A0A3-5884D1FA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9B680-1B60-45B0-970C-545F7E18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73AE-5C47-41F3-A76A-B8BAF686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7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A78C-8A3A-48CA-8770-F9943D50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63C8C-35DE-44CC-A840-5C9D79A4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A70E5-61EE-41A3-B86F-4CCFD7F59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729ED-A84B-410A-AC4B-B95C1E04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1C04-5CAD-4E66-B56A-68442BD9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674AC-6E02-465E-A9AB-BC7F037C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DA3C-3092-4717-8C7C-0D656322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EF2DF-A2D9-4D67-88D2-99B75B878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9CB82-4C7A-4F56-8F41-7F0F3190C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8459B-775F-4F75-AE40-D84DDD6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86F2-C8FB-4815-B391-46C1056E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968C-FCA3-48A2-A8F5-A4555195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09823E-AB1B-4780-BABE-8D68A688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31CC1-716A-4723-A906-26F7AF9F9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277" y="1030782"/>
            <a:ext cx="11787447" cy="5345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36BE-D6A9-499D-B7C9-A28DCEA27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2277" y="64199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BE05-E443-4744-A676-F147076CE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7698" y="6414195"/>
            <a:ext cx="60766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947A0-808D-4935-A4E1-721C4E88B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6523" y="6414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hyperlink" Target="http://www.artit-k.com/dev-basic-oop/blueprint/" TargetMode="External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6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novecs.com/blog/building-software-development-teams/" TargetMode="External"/><Relationship Id="rId5" Type="http://schemas.openxmlformats.org/officeDocument/2006/relationships/image" Target="../media/image33.jp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hyperlink" Target="https://www.treknews.net/2017/03/28/star-trek-healthcar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en/view-image.php?image=284680&amp;picture=heart-of-a-dragon-2" TargetMode="External"/><Relationship Id="rId4" Type="http://schemas.openxmlformats.org/officeDocument/2006/relationships/image" Target="../media/image5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gif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l/dff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ohnlwhiteman/living-threat-models" TargetMode="External"/><Relationship Id="rId4" Type="http://schemas.openxmlformats.org/officeDocument/2006/relationships/hyperlink" Target="https://github.com/hysnsec/awesome-threat-modelling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dZYHRmYFeo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www.youtube.com/watch?v=D9puJiKKKS8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450685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.png"/><Relationship Id="rId1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artit-k.com/dev-basic-oop/bluepri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3.png"/><Relationship Id="rId5" Type="http://schemas.openxmlformats.org/officeDocument/2006/relationships/hyperlink" Target="http://www.shrosystems.com/data-center-solutions" TargetMode="External"/><Relationship Id="rId15" Type="http://schemas.openxmlformats.org/officeDocument/2006/relationships/image" Target="../media/image16.jpg"/><Relationship Id="rId10" Type="http://schemas.microsoft.com/office/2007/relationships/diagramDrawing" Target="../diagrams/drawing1.xml"/><Relationship Id="rId19" Type="http://schemas.openxmlformats.org/officeDocument/2006/relationships/image" Target="../media/image19.png"/><Relationship Id="rId4" Type="http://schemas.openxmlformats.org/officeDocument/2006/relationships/image" Target="../media/image12.jp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77" y="956437"/>
            <a:ext cx="11787447" cy="21020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dirty="0"/>
              <a:t>Living Threat Models Are Better Than Dead Threat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BB2DBD-A8B6-49CE-A507-113B7453DE72}"/>
              </a:ext>
            </a:extLst>
          </p:cNvPr>
          <p:cNvSpPr txBox="1">
            <a:spLocks/>
          </p:cNvSpPr>
          <p:nvPr/>
        </p:nvSpPr>
        <p:spPr>
          <a:xfrm>
            <a:off x="202277" y="4942649"/>
            <a:ext cx="11787447" cy="1175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John S. Andersen, John L. Whiteman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Saturday, June 11,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AE5EE-B204-BAC2-3FBA-9E88C936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501" y="3191613"/>
            <a:ext cx="1266998" cy="1382811"/>
          </a:xfrm>
          <a:prstGeom prst="rect">
            <a:avLst/>
          </a:prstGeom>
        </p:spPr>
      </p:pic>
      <p:pic>
        <p:nvPicPr>
          <p:cNvPr id="1026" name="Picture 2" descr="OWASP AppSec Days Pacific Northwest Conference">
            <a:extLst>
              <a:ext uri="{FF2B5EF4-FFF2-40B4-BE49-F238E27FC236}">
                <a16:creationId xmlns:a16="http://schemas.microsoft.com/office/drawing/2014/main" id="{37EAA811-622E-C66A-1E7F-3E3DEA467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34" y="3242112"/>
            <a:ext cx="1265492" cy="12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139A6-94C8-92D2-A721-DF33F48802B0}"/>
              </a:ext>
            </a:extLst>
          </p:cNvPr>
          <p:cNvSpPr txBox="1"/>
          <p:nvPr/>
        </p:nvSpPr>
        <p:spPr>
          <a:xfrm>
            <a:off x="9351913" y="3354258"/>
            <a:ext cx="17508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AppSec</a:t>
            </a:r>
          </a:p>
          <a:p>
            <a:pPr algn="ctr"/>
            <a:r>
              <a:rPr lang="en-US" sz="2800" b="1" dirty="0"/>
              <a:t>PNW 2022</a:t>
            </a:r>
          </a:p>
        </p:txBody>
      </p:sp>
    </p:spTree>
    <p:extLst>
      <p:ext uri="{BB962C8B-B14F-4D97-AF65-F5344CB8AC3E}">
        <p14:creationId xmlns:p14="http://schemas.microsoft.com/office/powerpoint/2010/main" val="177624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Storage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5EEEAD-DF6C-67B4-3704-7A5174D8C3BF}"/>
              </a:ext>
            </a:extLst>
          </p:cNvPr>
          <p:cNvGrpSpPr/>
          <p:nvPr/>
        </p:nvGrpSpPr>
        <p:grpSpPr>
          <a:xfrm>
            <a:off x="4430766" y="1003026"/>
            <a:ext cx="3330469" cy="2361251"/>
            <a:chOff x="4672805" y="1678804"/>
            <a:chExt cx="2071068" cy="146835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266711-8C10-211C-3C52-55517721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672805" y="1678804"/>
              <a:ext cx="2071068" cy="146835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6009D3-BC7A-05FB-8690-64D46F9F28CB}"/>
                </a:ext>
              </a:extLst>
            </p:cNvPr>
            <p:cNvSpPr txBox="1"/>
            <p:nvPr/>
          </p:nvSpPr>
          <p:spPr>
            <a:xfrm>
              <a:off x="5291064" y="2026887"/>
              <a:ext cx="834550" cy="68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b="1" dirty="0"/>
                <a:t>TM</a:t>
              </a: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5D504B42-65BE-E31E-C0D9-22EF121D5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757" y="3647037"/>
            <a:ext cx="7104487" cy="5355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E6781E"/>
                </a:solidFill>
              </a:rPr>
              <a:t>Application Specific Languages (ASL)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C646DE-D985-433F-7A40-E18E8A838770}"/>
              </a:ext>
            </a:extLst>
          </p:cNvPr>
          <p:cNvGrpSpPr/>
          <p:nvPr/>
        </p:nvGrpSpPr>
        <p:grpSpPr>
          <a:xfrm>
            <a:off x="861401" y="4643502"/>
            <a:ext cx="1263616" cy="1851444"/>
            <a:chOff x="670901" y="4215131"/>
            <a:chExt cx="1263616" cy="185144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520CA07-86DB-1651-3A15-919168E6D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86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23BB30-5A52-8BC7-BD3C-44EAD5AB80B3}"/>
                </a:ext>
              </a:extLst>
            </p:cNvPr>
            <p:cNvSpPr txBox="1"/>
            <p:nvPr/>
          </p:nvSpPr>
          <p:spPr>
            <a:xfrm>
              <a:off x="670901" y="5697243"/>
              <a:ext cx="12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PowerPoint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850611-3A7F-BF30-1C22-B5F11BF52FA7}"/>
              </a:ext>
            </a:extLst>
          </p:cNvPr>
          <p:cNvGrpSpPr/>
          <p:nvPr/>
        </p:nvGrpSpPr>
        <p:grpSpPr>
          <a:xfrm>
            <a:off x="2620090" y="4643502"/>
            <a:ext cx="1177447" cy="1849719"/>
            <a:chOff x="2429590" y="4215131"/>
            <a:chExt cx="1177447" cy="1849719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B55C351-758C-D192-C14C-3A881570F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9590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F22259-ADC7-9964-8FB3-4A9ACA31CE3B}"/>
                </a:ext>
              </a:extLst>
            </p:cNvPr>
            <p:cNvSpPr txBox="1"/>
            <p:nvPr/>
          </p:nvSpPr>
          <p:spPr>
            <a:xfrm>
              <a:off x="2673960" y="5695518"/>
              <a:ext cx="700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Word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F383DC-758D-E0FB-441E-9571637C630B}"/>
              </a:ext>
            </a:extLst>
          </p:cNvPr>
          <p:cNvGrpSpPr/>
          <p:nvPr/>
        </p:nvGrpSpPr>
        <p:grpSpPr>
          <a:xfrm>
            <a:off x="4335694" y="4551268"/>
            <a:ext cx="1342034" cy="1945403"/>
            <a:chOff x="4145194" y="4122897"/>
            <a:chExt cx="1342034" cy="194540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536602A-2BFD-EB74-F8E3-E1B3F79D3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194" y="4122897"/>
              <a:ext cx="1342034" cy="1279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576CB9-C721-4250-48E3-769F5A4FAAB8}"/>
                </a:ext>
              </a:extLst>
            </p:cNvPr>
            <p:cNvSpPr txBox="1"/>
            <p:nvPr/>
          </p:nvSpPr>
          <p:spPr>
            <a:xfrm>
              <a:off x="4499457" y="569896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Visio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626A40-5008-0D87-06A1-DF2D5814BEC8}"/>
              </a:ext>
            </a:extLst>
          </p:cNvPr>
          <p:cNvGrpSpPr/>
          <p:nvPr/>
        </p:nvGrpSpPr>
        <p:grpSpPr>
          <a:xfrm>
            <a:off x="6215885" y="4597385"/>
            <a:ext cx="966918" cy="1904462"/>
            <a:chOff x="6025385" y="4169014"/>
            <a:chExt cx="966918" cy="190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5F567E-61DA-5FBB-A4A4-1D5B9C68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85" y="4169014"/>
              <a:ext cx="966918" cy="118689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F1E195-E2C6-5718-3983-2DFE33FB6F32}"/>
                </a:ext>
              </a:extLst>
            </p:cNvPr>
            <p:cNvSpPr txBox="1"/>
            <p:nvPr/>
          </p:nvSpPr>
          <p:spPr>
            <a:xfrm>
              <a:off x="6232967" y="5704144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PDF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7C2904-B354-AAA3-DA8B-D438012BA7BA}"/>
              </a:ext>
            </a:extLst>
          </p:cNvPr>
          <p:cNvGrpSpPr/>
          <p:nvPr/>
        </p:nvGrpSpPr>
        <p:grpSpPr>
          <a:xfrm>
            <a:off x="7720960" y="4488716"/>
            <a:ext cx="1818593" cy="2009680"/>
            <a:chOff x="7530460" y="4060345"/>
            <a:chExt cx="1818593" cy="200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1173B0-392B-32C2-41E2-C2AA4F51A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30460" y="4060345"/>
              <a:ext cx="1818593" cy="140423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A0823F-91EA-53E3-E3CD-A58FD5AE28C4}"/>
                </a:ext>
              </a:extLst>
            </p:cNvPr>
            <p:cNvSpPr txBox="1"/>
            <p:nvPr/>
          </p:nvSpPr>
          <p:spPr>
            <a:xfrm>
              <a:off x="8087736" y="5700693"/>
              <a:ext cx="704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GIMP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EC67E1-E3E8-9CC1-3925-AB846BDE5D7A}"/>
              </a:ext>
            </a:extLst>
          </p:cNvPr>
          <p:cNvGrpSpPr/>
          <p:nvPr/>
        </p:nvGrpSpPr>
        <p:grpSpPr>
          <a:xfrm>
            <a:off x="10077709" y="4604195"/>
            <a:ext cx="1173273" cy="1895926"/>
            <a:chOff x="9887209" y="4175824"/>
            <a:chExt cx="1173273" cy="1895926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53B1A7A5-3146-ABC1-FF6D-89039AA3F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7209" y="4175824"/>
              <a:ext cx="1173273" cy="117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0221C8-995D-862B-FB64-58574C26276C}"/>
                </a:ext>
              </a:extLst>
            </p:cNvPr>
            <p:cNvSpPr txBox="1"/>
            <p:nvPr/>
          </p:nvSpPr>
          <p:spPr>
            <a:xfrm>
              <a:off x="10026575" y="5702418"/>
              <a:ext cx="894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Draw.io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5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Draw.io - ASL Data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D29F0-6F13-0C3A-CC40-A5CB14D7ECC9}"/>
              </a:ext>
            </a:extLst>
          </p:cNvPr>
          <p:cNvSpPr txBox="1"/>
          <p:nvPr/>
        </p:nvSpPr>
        <p:spPr>
          <a:xfrm>
            <a:off x="6576393" y="5376686"/>
            <a:ext cx="4860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a general purpose language (GPL) - 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readable, text-based, small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data with irrelevant presentation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designed with security in mind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8E41C-20E4-31A5-A0EA-F6FB1B8DF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97" y="5376686"/>
            <a:ext cx="5828571" cy="876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CA1CEE-AE19-BED0-AB84-D88F41521AA3}"/>
              </a:ext>
            </a:extLst>
          </p:cNvPr>
          <p:cNvCxnSpPr>
            <a:cxnSpLocks/>
          </p:cNvCxnSpPr>
          <p:nvPr/>
        </p:nvCxnSpPr>
        <p:spPr>
          <a:xfrm flipH="1">
            <a:off x="6096000" y="5863533"/>
            <a:ext cx="408061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0F3B7D3-4D33-61D1-5BF6-9B599DDFE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90" y="861270"/>
            <a:ext cx="5938985" cy="43018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52B599-81AB-7663-9B72-752EC89E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25" y="881149"/>
            <a:ext cx="5633556" cy="423745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A5020D-F3C2-F91C-1520-A64BA3BD6926}"/>
              </a:ext>
            </a:extLst>
          </p:cNvPr>
          <p:cNvCxnSpPr>
            <a:cxnSpLocks/>
          </p:cNvCxnSpPr>
          <p:nvPr/>
        </p:nvCxnSpPr>
        <p:spPr>
          <a:xfrm flipV="1">
            <a:off x="8926078" y="4686300"/>
            <a:ext cx="0" cy="69038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2">
            <a:extLst>
              <a:ext uri="{FF2B5EF4-FFF2-40B4-BE49-F238E27FC236}">
                <a16:creationId xmlns:a16="http://schemas.microsoft.com/office/drawing/2014/main" id="{DD413853-47D9-F40E-C360-B79763F32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1" y="1817758"/>
            <a:ext cx="2408794" cy="240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14:cNvPr>
              <p14:cNvContentPartPr/>
              <p14:nvPr/>
            </p14:nvContentPartPr>
            <p14:xfrm>
              <a:off x="8000805" y="1190430"/>
              <a:ext cx="2976480" cy="29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64805" y="1154430"/>
                <a:ext cx="3048120" cy="10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72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Tools Are Dangerously Shiny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ADC9F-CD5E-9295-BA06-1BA922A59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5381" y="3860788"/>
            <a:ext cx="1123950" cy="836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48858C-45A5-634F-4132-A4CF8777F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56867" y="4594575"/>
            <a:ext cx="2363756" cy="15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2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156 0.0044 L 0.05156 0.00463 L 0.0806 -0.02407 L 0.0832 -0.02685 C 0.08372 -0.02824 0.08425 -0.02986 0.08503 -0.03078 C 0.09128 -0.03889 0.08633 -0.02916 0.09037 -0.03634 C 0.0931 -0.0412 0.0957 -0.04629 0.09844 -0.05139 C 0.10052 -0.05509 0.103 -0.0581 0.10469 -0.06227 C 0.10729 -0.06782 0.10899 -0.07222 0.11185 -0.07708 C 0.11393 -0.08055 0.11628 -0.08333 0.11823 -0.08657 C 0.12813 -0.10463 0.12201 -0.09722 0.13086 -0.11111 C 0.1349 -0.11759 0.13841 -0.12569 0.14336 -0.13032 C 0.16315 -0.14791 0.14492 -0.1331 0.16484 -0.14514 C 0.16589 -0.14583 0.16654 -0.14745 0.16758 -0.14791 C 0.17201 -0.15023 0.17643 -0.15231 0.18099 -0.15347 C 0.18555 -0.1544 0.1901 -0.15416 0.19453 -0.15463 C 0.1987 -0.15301 0.20326 -0.15231 0.20703 -0.1493 C 0.21003 -0.14722 0.21185 -0.14282 0.21419 -0.13981 C 0.21719 -0.13634 0.22031 -0.13333 0.22331 -0.13032 C 0.22852 -0.11852 0.22435 -0.1287 0.22865 -0.10023 C 0.22969 -0.09375 0.23412 -0.08333 0.2349 -0.07986 C 0.23568 -0.07569 0.23646 -0.07153 0.2375 -0.06759 C 0.23828 -0.06481 0.23945 -0.06227 0.24024 -0.05949 C 0.24154 -0.05509 0.24245 -0.05023 0.24375 -0.04583 C 0.25156 -0.02268 0.24675 -0.04166 0.25469 -0.0199 C 0.25781 -0.01111 0.26016 -0.00139 0.26367 0.00718 C 0.26862 0.02014 0.26537 0.01158 0.27253 0.0331 C 0.27383 0.03681 0.27474 0.04051 0.27617 0.04398 C 0.27708 0.0463 0.27787 0.04838 0.27904 0.0507 C 0.27995 0.05394 0.28034 0.05741 0.28164 0.06019 C 0.28307 0.06343 0.28542 0.06551 0.28685 0.06852 C 0.28828 0.07107 0.28919 0.07408 0.2905 0.07662 C 0.29362 0.08195 0.2974 0.08635 0.30052 0.09167 C 0.30872 0.10602 0.2944 0.08982 0.30938 0.10926 C 0.31354 0.11482 0.31875 0.11875 0.32292 0.12431 C 0.32565 0.12778 0.32734 0.13287 0.33008 0.13658 C 0.33451 0.1426 0.33971 0.14746 0.34466 0.15278 C 0.34662 0.1551 0.34831 0.1588 0.35078 0.15972 L 0.35807 0.16227 C 0.37005 0.16181 0.38242 0.16597 0.39401 0.16111 C 0.39727 0.15972 0.39557 0.15093 0.39662 0.14607 C 0.39714 0.14422 0.39753 0.14213 0.39831 0.14051 C 0.40156 0.13519 0.40391 0.12847 0.40846 0.1257 C 0.42682 0.1132 0.41966 0.11991 0.43073 0.10787 C 0.43164 0.10533 0.43242 0.10232 0.43346 0.09977 C 0.43607 0.09329 0.43958 0.0875 0.44167 0.08079 C 0.44284 0.07662 0.44401 0.07246 0.44531 0.06852 C 0.45091 0.05 0.44701 0.06459 0.45065 0.0507 C 0.45091 0.04861 0.45091 0.0463 0.45156 0.04398 C 0.45261 0.03773 0.45339 0.03727 0.45508 0.03172 C 0.45703 0.02523 0.45664 0.02523 0.45872 0.01945 C 0.45925 0.01806 0.45977 0.0169 0.46055 0.01528 C 0.46276 0.00903 0.46419 0.00232 0.4668 -0.0037 C 0.46862 -0.00764 0.47057 -0.01157 0.47201 -0.01597 C 0.47409 -0.02106 0.47513 -0.02685 0.47682 -0.03217 C 0.48138 -0.04699 0.48372 -0.05069 0.49024 -0.06481 C 0.49388 -0.07315 0.49193 -0.07037 0.5 -0.08125 C 0.50247 -0.08449 0.50833 -0.09074 0.51172 -0.09352 C 0.51315 -0.09467 0.51471 -0.09583 0.51628 -0.09629 C 0.52188 -0.09768 0.52774 -0.09791 0.53333 -0.09884 C 0.54649 -0.09838 0.56068 -0.10463 0.57292 -0.09768 C 0.58099 -0.09305 0.58294 -0.07685 0.58906 -0.06759 C 0.5944 -0.05949 0.60117 -0.05324 0.60716 -0.04583 C 0.6082 -0.04421 0.60938 -0.04213 0.61055 -0.04051 C 0.61146 -0.03727 0.61224 -0.03403 0.61341 -0.03078 C 0.62253 -0.00532 0.61758 -0.02129 0.62669 -0.00092 C 0.62982 0.00533 0.63242 0.01158 0.63477 0.01806 C 0.63568 0.02037 0.63685 0.02269 0.63776 0.025 C 0.63971 0.03079 0.64141 0.03704 0.64388 0.0426 C 0.64505 0.04537 0.64688 0.04722 0.64844 0.04931 C 0.64935 0.05255 0.65013 0.05579 0.65104 0.05903 C 0.65886 0.0831 0.65742 0.07963 0.66367 0.0956 C 0.6668 0.11412 0.66055 0.07801 0.67279 0.12431 C 0.67383 0.12871 0.67461 0.13357 0.67617 0.13797 C 0.67813 0.14236 0.68047 0.14607 0.68268 0.15023 C 0.68659 0.15718 0.69948 0.17199 0.70065 0.17315 C 0.70677 0.1801 0.71302 0.18658 0.71953 0.19236 C 0.72175 0.19422 0.72422 0.19537 0.72682 0.1963 C 0.75247 0.2081 0.74844 0.20602 0.77149 0.21273 C 0.77878 0.20857 0.78594 0.20486 0.7931 0.20047 C 0.79557 0.19885 0.7987 0.19792 0.80039 0.19514 C 0.80208 0.19213 0.80156 0.18727 0.80313 0.18426 C 0.80938 0.17153 0.81927 0.16297 0.8237 0.14885 C 0.82682 0.13912 0.83021 0.1301 0.83268 0.12014 L 0.83646 0.10648 C 0.83672 0.10347 0.83672 0.10023 0.83724 0.09699 C 0.83789 0.09375 0.83919 0.09074 0.83997 0.0875 C 0.84089 0.08264 0.8418 0.07755 0.84258 0.07246 C 0.84857 0.0375 0.84193 0.07176 0.84883 0.03843 C 0.85117 0.02801 0.85195 0.0213 0.85521 0.01135 C 0.85807 0.00301 0.86159 -0.00486 0.86432 -0.01319 C 0.86615 -0.01875 0.86823 -0.02384 0.86966 -0.02963 C 0.87005 -0.03217 0.87057 -0.03518 0.87149 -0.03773 C 0.87318 -0.04282 0.87604 -0.04745 0.87774 -0.05254 L 0.87956 -0.0581 C 0.87969 -0.05995 0.87956 -0.06203 0.88047 -0.06365 C 0.88125 -0.06574 0.88281 -0.06713 0.88399 -0.06898 C 0.88516 -0.0706 0.88607 -0.07245 0.88672 -0.07453 C 0.88737 -0.07615 0.88776 -0.07824 0.88841 -0.07986 C 0.89167 -0.08611 0.8957 -0.0912 0.89844 -0.09768 C 0.90495 -0.11227 0.89896 -0.09977 0.90912 -0.11805 C 0.91016 -0.11967 0.91081 -0.12176 0.91185 -0.12338 C 0.91432 -0.12731 0.91719 -0.1324 0.92083 -0.13426 C 0.93164 -0.14004 0.93984 -0.1412 0.95143 -0.14375 L 1.00443 -0.13842 C 1.00742 -0.13796 1.01068 -0.1375 1.01341 -0.13565 C 1.01576 -0.13426 1.01784 -0.13125 1.01992 -0.12893 C 1.02279 -0.12523 1.03359 -0.11018 1.03594 -0.10578 C 1.04037 -0.09676 1.0444 -0.08657 1.04844 -0.07708 C 1.05143 -0.07083 1.05443 -0.06458 1.05755 -0.0581 C 1.07695 -0.01597 1.06419 -0.04143 1.07995 -0.01041 C 1.08073 -0.00648 1.08164 -0.00231 1.08281 0.00185 C 1.08346 0.0051 1.0849 0.00787 1.08542 0.01135 C 1.08776 0.02431 1.08685 0.02709 1.08815 0.03982 C 1.08854 0.04445 1.08945 0.04885 1.08997 0.05347 C 1.09466 0.1 1.08854 0.05116 1.0944 0.0956 C 1.09701 0.16065 1.09336 0.07963 1.09701 0.13519 C 1.10065 0.18611 1.09622 0.1382 1.09896 0.16644 C 1.09701 0.17547 1.09636 0.18519 1.09349 0.19375 C 1.09284 0.19584 1.09037 0.1956 1.08893 0.1963 C 1.07969 0.20139 1.08203 0.20023 1.07188 0.20324 C 1.04518 0.20185 1.01836 0.2044 0.99167 0.19908 C 0.9862 0.19792 0.98255 0.18866 0.97747 0.18426 C 0.97396 0.18102 0.97018 0.17917 0.9668 0.17593 C 0.95859 0.16806 0.96003 0.16343 0.95143 0.15278 C 0.9431 0.14283 0.93737 0.13889 0.92904 0.13241 C 0.92122 0.11875 0.91172 0.10695 0.9056 0.09167 C 0.90469 0.08935 0.90365 0.08727 0.903 0.08472 C 0.90208 0.08218 0.90195 0.07917 0.90104 0.07662 C 0.89805 0.06736 0.89414 0.0588 0.89102 0.04931 C 0.88867 0.04097 0.88698 0.03218 0.88477 0.02361 L 0.88216 0.01135 C 0.8819 0.00718 0.88138 0.00324 0.88125 -0.00092 C 0.88099 -0.00648 0.88099 -0.0118 0.88047 -0.01736 C 0.88034 -0.01921 0.87956 -0.02083 0.87956 -0.02268 C 0.8793 -0.025 0.87904 -0.02731 0.87865 -0.02963 C 0.87747 -0.06898 0.87643 -0.08356 0.87956 -0.13148 C 0.87995 -0.13958 0.8819 -0.14745 0.88399 -0.15463 C 0.88633 -0.16296 0.89102 -0.17963 0.89401 -0.18611 L 0.90378 -0.20926 C 0.90495 -0.2118 0.90625 -0.21458 0.90729 -0.21736 C 0.91068 -0.225 0.91224 -0.22893 0.91641 -0.23634 C 0.91706 -0.23796 0.91797 -0.23958 0.91888 -0.24051 C 0.92253 -0.24352 0.92591 -0.24768 0.92982 -0.24861 L 0.94596 -0.25278 C 0.94844 -0.25324 0.95091 -0.25347 0.95339 -0.25416 C 0.97669 -0.26065 0.9569 -0.25648 0.97305 -0.25949 C 0.97656 -0.2618 0.97995 -0.26643 0.98359 -0.26643 C 1.0707 -0.26643 1.05313 -0.27315 1.09089 -0.25671 C 1.0974 -0.24467 1.09609 -0.24676 1.10612 -0.2324 C 1.10833 -0.22893 1.11706 -0.21805 1.11953 -0.21319 C 1.1388 -0.17639 1.12253 -0.20208 1.1375 -0.17916 C 1.13802 -0.17569 1.13789 -0.17176 1.13841 -0.16828 C 1.13919 -0.16458 1.14115 -0.16134 1.14193 -0.1574 C 1.14323 -0.15301 1.14362 -0.14838 1.14492 -0.14375 C 1.14596 -0.13912 1.14727 -0.13495 1.14844 -0.13032 C 1.15039 -0.11898 1.15156 -0.1074 1.15365 -0.09629 C 1.15469 -0.0912 1.15573 -0.08634 1.15651 -0.08125 C 1.15729 -0.07639 1.15768 -0.07129 1.1582 -0.0662 C 1.15859 -0.06157 1.16211 -0.025 1.16367 -0.01319 C 1.16484 -0.00231 1.1668 0.00857 1.16797 0.01945 C 1.1694 0.0294 1.16992 0.03959 1.17175 0.04931 C 1.17253 0.05417 1.17422 0.05834 1.17526 0.06297 C 1.17747 0.07385 1.17852 0.08496 1.18086 0.0956 C 1.18425 0.11297 1.18477 0.1125 1.18607 0.12963 C 1.18698 0.13866 1.18698 0.14792 1.18802 0.15695 C 1.1888 0.16343 1.1905 0.16968 1.19154 0.17593 C 1.19193 0.17871 1.19089 0.18241 1.19232 0.18426 C 1.20586 0.20139 1.20964 0.19792 1.22578 0.19908 C 1.22774 0.19769 1.23073 0.19792 1.23203 0.19514 C 1.23372 0.19121 1.23294 0.18588 1.23372 0.18148 C 1.23438 0.17685 1.23555 0.17246 1.23633 0.16783 C 1.23763 0.15463 1.23737 0.14097 1.24024 0.12824 C 1.24063 0.12523 1.24349 0.12408 1.24557 0.12292 C 1.25638 0.11597 1.25872 0.11736 1.27057 0.11621 C 1.27435 0.1206 1.27891 0.12385 1.28138 0.12963 C 1.28294 0.13357 1.28164 0.13889 1.28242 0.14329 C 1.28281 0.14885 1.28763 0.17454 1.28867 0.17871 C 1.2905 0.18658 1.29167 0.19514 1.29492 0.20185 C 1.2957 0.20371 1.29622 0.20625 1.29753 0.20718 C 1.30768 0.21435 1.3138 0.21551 1.3237 0.21829 C 1.3293 0.2169 1.33516 0.21574 1.34089 0.21412 C 1.34453 0.21297 1.34792 0.21088 1.35156 0.20996 C 1.3612 0.20764 1.38034 0.20463 1.38034 0.20486 C 1.39427 0.20602 1.40794 0.20648 1.42175 0.20857 C 1.42318 0.2088 1.42409 0.21065 1.42526 0.21135 C 1.42982 0.21435 1.42839 0.21412 1.43177 0.21412 " pathEditMode="relative" rAng="0" ptsTypes="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10" y="-29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9844 0.0213 L 0.09844 0.0213 C 0.10899 0.01968 0.11732 0.01921 0.12761 0.01389 C 0.13008 0.0125 0.13842 0.00417 0.14115 0.00093 C 0.14271 -0.00093 0.14401 -0.00278 0.14532 -0.00463 C 0.14649 -0.00648 0.14714 -0.00972 0.14844 -0.01019 C 0.15704 -0.01412 0.16589 -0.01528 0.17448 -0.01759 C 0.19128 -0.02222 0.19454 -0.02199 0.21302 -0.025 C 0.2198 -0.02801 0.2181 -0.02847 0.22761 -0.02315 C 0.23724 -0.01806 0.24948 -0.00741 0.25782 0.00093 C 0.26185 0.00486 0.26537 0.00995 0.26927 0.01389 C 0.27618 0.02037 0.28321 0.02639 0.29011 0.03241 C 0.29388 0.03565 0.29792 0.03796 0.30144 0.04167 C 0.30404 0.04421 0.31198 0.05255 0.31511 0.05463 C 0.32474 0.06088 0.32865 0.06204 0.33789 0.06574 C 0.35847 0.06505 0.37904 0.06805 0.39935 0.06389 C 0.40886 0.0618 0.41758 0.05301 0.42657 0.04722 C 0.428 0.0463 0.42943 0.04514 0.43073 0.04352 C 0.43321 0.04005 0.43516 0.03518 0.43803 0.03241 C 0.44467 0.02569 0.45183 0.0213 0.45886 0.01574 C 0.46159 0.01343 0.4642 0.01018 0.46719 0.00833 C 0.48295 -0.00278 0.4987 -0.01482 0.51498 -0.02315 C 0.51993 -0.0257 0.52461 -0.0294 0.52969 -0.03056 C 0.55873 -0.03773 0.575 -0.03912 0.60039 -0.04167 C 0.61159 -0.04051 0.62292 -0.04236 0.63386 -0.03796 C 0.6431 -0.03426 0.65222 -0.02778 0.6599 -0.01759 C 0.66576 -0.00972 0.66954 -0.00417 0.67761 0.00093 C 0.69922 0.01458 0.69141 0.00069 0.70873 0.01759 C 0.73998 0.04768 0.70092 0.01042 0.73178 0.03796 C 0.7349 0.04074 0.73776 0.04468 0.74115 0.04722 C 0.74545 0.05046 0.75013 0.05185 0.75469 0.05463 C 0.76159 0.0588 0.76836 0.06458 0.77553 0.06759 C 0.77982 0.06944 0.78451 0.06875 0.78894 0.06944 C 0.80274 0.07546 0.80352 0.07685 0.82344 0.075 C 0.83347 0.07407 0.84349 0.07014 0.85365 0.06759 C 0.86159 0.06273 0.86967 0.05833 0.87748 0.05278 C 0.88112 0.05023 0.88438 0.04606 0.88789 0.04352 C 0.89206 0.04051 0.89662 0.03958 0.90039 0.03611 C 0.90534 0.03148 0.90925 0.0243 0.91394 0.01944 C 0.9237 0.00949 0.93373 0.00046 0.9431 -0.01019 C 0.95664 -0.02546 0.98008 -0.05324 0.99219 -0.05463 C 1.05079 -0.06204 1.02201 -0.05972 1.07852 -0.06204 C 1.12761 -0.05185 1.10782 -0.05625 1.13789 -0.04907 C 1.14323 -0.04282 1.14232 -0.04375 1.15053 -0.03611 C 1.15456 -0.03241 1.15873 -0.02847 1.16303 -0.025 C 1.16667 -0.02222 1.17071 -0.02037 1.17448 -0.01759 C 1.18008 -0.01366 1.18542 -0.00857 1.19115 -0.00463 C 1.19545 -0.00162 1.20026 -0.0007 1.20469 0.00278 C 1.20899 0.00625 1.21289 0.01157 1.21719 0.01574 C 1.22331 0.02153 1.22357 0.02106 1.22969 0.02315 C 1.23412 0.02685 1.23842 0.03125 1.24323 0.03426 C 1.30157 0.07037 1.25704 0.04051 1.29428 0.06018 C 1.29805 0.06227 1.30183 0.06505 1.3056 0.06759 C 1.31498 0.0669 1.32448 0.06759 1.33386 0.06574 C 1.33646 0.06528 1.33868 0.0618 1.34115 0.06018 C 1.34493 0.05764 1.3487 0.05509 1.35261 0.05278 C 1.35704 0.05 1.36159 0.04815 1.36615 0.04537 C 1.37032 0.04259 1.37435 0.03866 1.37865 0.03611 C 1.3823 0.0338 1.38633 0.0331 1.39011 0.03055 C 1.41901 0.01042 1.40131 0.01759 1.42657 0.00463 C 1.43672 -0.0007 1.44076 0.00023 1.45261 -0.00093 C 1.46498 -0.00232 1.47761 -0.00301 1.48998 -0.00463 C 1.49974 -0.00602 1.50938 -0.01019 1.51928 -0.01019 " pathEditMode="relative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Let's Just Build a Tool That Does Everything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449" y="983839"/>
            <a:ext cx="8531102" cy="424732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/>
              <a:t>Diagramming, APIs, Reports, Templates, Stencils, Gamification, VR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8579CA-79E7-E871-A551-5F129750CEF4}"/>
              </a:ext>
            </a:extLst>
          </p:cNvPr>
          <p:cNvGrpSpPr/>
          <p:nvPr/>
        </p:nvGrpSpPr>
        <p:grpSpPr>
          <a:xfrm>
            <a:off x="4819051" y="2243768"/>
            <a:ext cx="1375385" cy="1232363"/>
            <a:chOff x="4157668" y="1103835"/>
            <a:chExt cx="1550964" cy="13896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86DAE8-BE20-0A55-ACF2-D2BEEF0F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CD3F6-DD6F-0A85-B1EF-6018E9AF64DF}"/>
                </a:ext>
              </a:extLst>
            </p:cNvPr>
            <p:cNvSpPr txBox="1"/>
            <p:nvPr/>
          </p:nvSpPr>
          <p:spPr>
            <a:xfrm>
              <a:off x="4607857" y="1103835"/>
              <a:ext cx="1071497" cy="416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TM Tool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CBCB02A-C960-91CA-EB6A-67115FD6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753" y="2624149"/>
            <a:ext cx="549968" cy="62301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D1E65E-970B-38B0-C555-197810C25739}"/>
              </a:ext>
            </a:extLst>
          </p:cNvPr>
          <p:cNvSpPr txBox="1">
            <a:spLocks/>
          </p:cNvSpPr>
          <p:nvPr/>
        </p:nvSpPr>
        <p:spPr>
          <a:xfrm>
            <a:off x="623266" y="4250187"/>
            <a:ext cx="10945468" cy="22672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But most of the tools today are not CI/CD friendly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And it's not because they don't have the features to automate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the lack of a well-defined, TM language that makes it less appealing to adopt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Teams must build their own ASL translators to talk amongst other applications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hard enough to get teams to do security in the first place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D72D5C-CE6E-70C2-D76E-18F3937E3EB1}"/>
              </a:ext>
            </a:extLst>
          </p:cNvPr>
          <p:cNvGrpSpPr/>
          <p:nvPr/>
        </p:nvGrpSpPr>
        <p:grpSpPr>
          <a:xfrm>
            <a:off x="7905547" y="3047992"/>
            <a:ext cx="1137435" cy="1019154"/>
            <a:chOff x="4157668" y="1022523"/>
            <a:chExt cx="1550964" cy="138967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0BCA513-2C94-25D9-52E3-2CE9FDA17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297324"/>
              <a:ext cx="1550964" cy="111487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6BF78E-DC7F-D898-82C7-7E348F34D4CD}"/>
                </a:ext>
              </a:extLst>
            </p:cNvPr>
            <p:cNvSpPr txBox="1"/>
            <p:nvPr/>
          </p:nvSpPr>
          <p:spPr>
            <a:xfrm>
              <a:off x="4678908" y="1022523"/>
              <a:ext cx="929400" cy="461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B187107-C921-B4F0-D0BE-601E14B561C1}"/>
              </a:ext>
            </a:extLst>
          </p:cNvPr>
          <p:cNvGrpSpPr/>
          <p:nvPr/>
        </p:nvGrpSpPr>
        <p:grpSpPr>
          <a:xfrm>
            <a:off x="7934123" y="1728029"/>
            <a:ext cx="1137435" cy="1019157"/>
            <a:chOff x="4157668" y="1103835"/>
            <a:chExt cx="1550964" cy="1389684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C69E346-FEFF-6170-3222-CE9CC374C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09C6FF-A5C1-F4B0-F428-A88F563E8E88}"/>
                </a:ext>
              </a:extLst>
            </p:cNvPr>
            <p:cNvSpPr txBox="1"/>
            <p:nvPr/>
          </p:nvSpPr>
          <p:spPr>
            <a:xfrm>
              <a:off x="4678908" y="1103835"/>
              <a:ext cx="929400" cy="461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1</a:t>
              </a:r>
            </a:p>
          </p:txBody>
        </p:sp>
      </p:grpSp>
      <p:sp>
        <p:nvSpPr>
          <p:cNvPr id="5" name="Not Equal 4">
            <a:extLst>
              <a:ext uri="{FF2B5EF4-FFF2-40B4-BE49-F238E27FC236}">
                <a16:creationId xmlns:a16="http://schemas.microsoft.com/office/drawing/2014/main" id="{3447C1DF-9FE7-CC6B-4329-BEA06AD8F20A}"/>
              </a:ext>
            </a:extLst>
          </p:cNvPr>
          <p:cNvSpPr/>
          <p:nvPr/>
        </p:nvSpPr>
        <p:spPr>
          <a:xfrm>
            <a:off x="7809933" y="2850554"/>
            <a:ext cx="333807" cy="333807"/>
          </a:xfrm>
          <a:prstGeom prst="mathNotEqual">
            <a:avLst>
              <a:gd name="adj1" fmla="val 23520"/>
              <a:gd name="adj2" fmla="val 6427449"/>
              <a:gd name="adj3" fmla="val 117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F8E088-EF93-7308-76B8-6D20B082ADFD}"/>
              </a:ext>
            </a:extLst>
          </p:cNvPr>
          <p:cNvGrpSpPr/>
          <p:nvPr/>
        </p:nvGrpSpPr>
        <p:grpSpPr>
          <a:xfrm>
            <a:off x="2903852" y="2254817"/>
            <a:ext cx="4809534" cy="1119562"/>
            <a:chOff x="3773514" y="2237865"/>
            <a:chExt cx="4809534" cy="111956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712939-62BE-3698-5C84-A546E099D3EE}"/>
                </a:ext>
              </a:extLst>
            </p:cNvPr>
            <p:cNvGrpSpPr/>
            <p:nvPr/>
          </p:nvGrpSpPr>
          <p:grpSpPr>
            <a:xfrm>
              <a:off x="3773514" y="2237865"/>
              <a:ext cx="4809534" cy="1119562"/>
              <a:chOff x="3773514" y="2237865"/>
              <a:chExt cx="4809534" cy="111956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EE5B1CC-86D2-1167-22D9-483EAA1F2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3773514" y="2380669"/>
                <a:ext cx="1464402" cy="976758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6250BE7-4D58-BFA4-2B3B-53FC0A4D3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V="1">
                <a:off x="5395153" y="2547461"/>
                <a:ext cx="1611136" cy="68608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E12C3A-C5CA-33F0-48A0-8F90FDF08B64}"/>
                  </a:ext>
                </a:extLst>
              </p:cNvPr>
              <p:cNvSpPr txBox="1"/>
              <p:nvPr/>
            </p:nvSpPr>
            <p:spPr>
              <a:xfrm>
                <a:off x="8061750" y="2237865"/>
                <a:ext cx="5212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E6781E"/>
                    </a:solidFill>
                  </a:rPr>
                  <a:t>ASL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20FEA8-3E91-66CD-5F99-75FA56487CE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52530"/>
              <a:ext cx="8100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871A488-B93B-9E94-9FB8-9B1C9D108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413" y="1803396"/>
            <a:ext cx="1721207" cy="21680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14:cNvPr>
              <p14:cNvContentPartPr/>
              <p14:nvPr/>
            </p14:nvContentPartPr>
            <p14:xfrm>
              <a:off x="1228290" y="5330940"/>
              <a:ext cx="9725040" cy="132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8290" y="5151426"/>
                <a:ext cx="9904680" cy="4915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4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0113CC13-A3E9-B785-7731-CD3B471C9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870922"/>
              </p:ext>
            </p:extLst>
          </p:nvPr>
        </p:nvGraphicFramePr>
        <p:xfrm>
          <a:off x="1101122" y="969841"/>
          <a:ext cx="10117280" cy="4051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551">
                  <a:extLst>
                    <a:ext uri="{9D8B030D-6E8A-4147-A177-3AD203B41FA5}">
                      <a16:colId xmlns:a16="http://schemas.microsoft.com/office/drawing/2014/main" val="689167499"/>
                    </a:ext>
                  </a:extLst>
                </a:gridCol>
                <a:gridCol w="1847462">
                  <a:extLst>
                    <a:ext uri="{9D8B030D-6E8A-4147-A177-3AD203B41FA5}">
                      <a16:colId xmlns:a16="http://schemas.microsoft.com/office/drawing/2014/main" val="261587385"/>
                    </a:ext>
                  </a:extLst>
                </a:gridCol>
                <a:gridCol w="1334277">
                  <a:extLst>
                    <a:ext uri="{9D8B030D-6E8A-4147-A177-3AD203B41FA5}">
                      <a16:colId xmlns:a16="http://schemas.microsoft.com/office/drawing/2014/main" val="4246123132"/>
                    </a:ext>
                  </a:extLst>
                </a:gridCol>
                <a:gridCol w="1800808">
                  <a:extLst>
                    <a:ext uri="{9D8B030D-6E8A-4147-A177-3AD203B41FA5}">
                      <a16:colId xmlns:a16="http://schemas.microsoft.com/office/drawing/2014/main" val="1146695547"/>
                    </a:ext>
                  </a:extLst>
                </a:gridCol>
                <a:gridCol w="2830182">
                  <a:extLst>
                    <a:ext uri="{9D8B030D-6E8A-4147-A177-3AD203B41FA5}">
                      <a16:colId xmlns:a16="http://schemas.microsoft.com/office/drawing/2014/main" val="1853631060"/>
                    </a:ext>
                  </a:extLst>
                </a:gridCol>
              </a:tblGrid>
              <a:tr h="5349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ASL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Export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835662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CAIRIS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DOCX/ODT/RTF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4724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Microsoft Threat Modeling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 (Proprietary)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CSV, 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63521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OWASP Threat 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44138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Threagile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YAML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</a:t>
                      </a:r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JSON</a:t>
                      </a:r>
                      <a:r>
                        <a:rPr lang="en-US" dirty="0"/>
                        <a:t>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979576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Threat Modeler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1934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Model Tools and Data Formats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072A03-DB1C-19ED-F8DF-202DC559ED8E}"/>
              </a:ext>
            </a:extLst>
          </p:cNvPr>
          <p:cNvGrpSpPr/>
          <p:nvPr/>
        </p:nvGrpSpPr>
        <p:grpSpPr>
          <a:xfrm>
            <a:off x="8743420" y="1637419"/>
            <a:ext cx="2070760" cy="3181192"/>
            <a:chOff x="8743420" y="2075962"/>
            <a:chExt cx="2070760" cy="3181192"/>
          </a:xfrm>
        </p:grpSpPr>
        <p:pic>
          <p:nvPicPr>
            <p:cNvPr id="2050" name="Picture 2" descr="cupcake logo">
              <a:extLst>
                <a:ext uri="{FF2B5EF4-FFF2-40B4-BE49-F238E27FC236}">
                  <a16:creationId xmlns:a16="http://schemas.microsoft.com/office/drawing/2014/main" id="{54DD66B2-0EB4-9891-0CEA-E0A0BC940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6085" y="3464940"/>
              <a:ext cx="502370" cy="50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2C724C-4A40-B681-8F3F-D18D702D1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3358" y="2780350"/>
              <a:ext cx="407824" cy="4573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B14579-29A5-0EF3-1631-AFCB1F89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0602" y="2075962"/>
              <a:ext cx="477170" cy="477170"/>
            </a:xfrm>
            <a:prstGeom prst="rect">
              <a:avLst/>
            </a:prstGeom>
          </p:spPr>
        </p:pic>
        <p:pic>
          <p:nvPicPr>
            <p:cNvPr id="2052" name="Picture 4" descr="ThreatModeler">
              <a:extLst>
                <a:ext uri="{FF2B5EF4-FFF2-40B4-BE49-F238E27FC236}">
                  <a16:creationId xmlns:a16="http://schemas.microsoft.com/office/drawing/2014/main" id="{06687169-E923-A6DE-D4F1-F02678685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3420" y="4892916"/>
              <a:ext cx="2070760" cy="36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15843E-C081-74AA-5C01-D58D76B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0095" y="4175054"/>
              <a:ext cx="1578184" cy="448580"/>
            </a:xfrm>
            <a:prstGeom prst="rect">
              <a:avLst/>
            </a:prstGeom>
          </p:spPr>
        </p:pic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149C969-12ED-E555-B7FD-21854F484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331" y="5310562"/>
            <a:ext cx="8947339" cy="996170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Two kinds of data format contexts - ASL, exported reports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A9D18E"/>
                </a:highlight>
              </a:rPr>
              <a:t>Like to see</a:t>
            </a:r>
            <a:r>
              <a:rPr lang="en-US" dirty="0"/>
              <a:t> GPLs used for both</a:t>
            </a:r>
          </a:p>
        </p:txBody>
      </p:sp>
    </p:spTree>
    <p:extLst>
      <p:ext uri="{BB962C8B-B14F-4D97-AF65-F5344CB8AC3E}">
        <p14:creationId xmlns:p14="http://schemas.microsoft.com/office/powerpoint/2010/main" val="3736737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TM Tool - Example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08A926-9398-73DA-68CD-F7715E6D0B08}"/>
              </a:ext>
            </a:extLst>
          </p:cNvPr>
          <p:cNvGrpSpPr/>
          <p:nvPr/>
        </p:nvGrpSpPr>
        <p:grpSpPr>
          <a:xfrm>
            <a:off x="122560" y="750516"/>
            <a:ext cx="11979244" cy="5988561"/>
            <a:chOff x="122560" y="750516"/>
            <a:chExt cx="12069440" cy="59885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02BA5A-1048-3EF5-6C1F-A7DB7E95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560" y="750516"/>
              <a:ext cx="11896293" cy="55383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B8E7C8-7412-131E-6E9D-D6361E18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0448" y="4906022"/>
              <a:ext cx="2671552" cy="1833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80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TM Tool - Data Formats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28641D-2CF3-2280-2994-3BD8078B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01" y="1133749"/>
            <a:ext cx="3589094" cy="5366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FE9E5D-55EF-83EF-6BF1-12607EC28331}"/>
              </a:ext>
            </a:extLst>
          </p:cNvPr>
          <p:cNvSpPr txBox="1"/>
          <p:nvPr/>
        </p:nvSpPr>
        <p:spPr>
          <a:xfrm>
            <a:off x="7692661" y="1276665"/>
            <a:ext cx="39875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Nice tool but GUI 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i="1" dirty="0"/>
              <a:t>ASL</a:t>
            </a:r>
            <a:r>
              <a:rPr lang="en-US" dirty="0"/>
              <a:t>) </a:t>
            </a:r>
            <a:r>
              <a:rPr lang="en-US" i="1" dirty="0"/>
              <a:t>.tm7</a:t>
            </a:r>
            <a:r>
              <a:rPr lang="en-US" dirty="0"/>
              <a:t> is ponderously parsable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Export is HTML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CI/CD 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Open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report to 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Extract embedded image (Beautiful Soup anyone?)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BB97B0-00A8-AF60-0C34-AC437F6F4AA6}"/>
              </a:ext>
            </a:extLst>
          </p:cNvPr>
          <p:cNvSpPr txBox="1"/>
          <p:nvPr/>
        </p:nvSpPr>
        <p:spPr>
          <a:xfrm>
            <a:off x="831142" y="696483"/>
            <a:ext cx="158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microsoft.html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88CD6-CF3B-B902-4F92-231787E3FE11}"/>
              </a:ext>
            </a:extLst>
          </p:cNvPr>
          <p:cNvSpPr txBox="1"/>
          <p:nvPr/>
        </p:nvSpPr>
        <p:spPr>
          <a:xfrm>
            <a:off x="4006758" y="696483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microsoft.tm7</a:t>
            </a:r>
            <a:r>
              <a:rPr lang="en-US" dirty="0">
                <a:solidFill>
                  <a:srgbClr val="E6781E"/>
                </a:solidFill>
              </a:rPr>
              <a:t> (</a:t>
            </a:r>
            <a:r>
              <a:rPr lang="en-US" i="1" dirty="0">
                <a:solidFill>
                  <a:srgbClr val="E6781E"/>
                </a:solidFill>
              </a:rPr>
              <a:t>ASL</a:t>
            </a:r>
            <a:r>
              <a:rPr lang="en-US" dirty="0">
                <a:solidFill>
                  <a:srgbClr val="E6781E"/>
                </a:solidFill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78F61A-C1FB-7047-5893-79028418B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967" y="1178658"/>
            <a:ext cx="3734274" cy="363295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D53BF1-75EC-FCA9-FCC9-027FA7BE841D}"/>
              </a:ext>
            </a:extLst>
          </p:cNvPr>
          <p:cNvCxnSpPr>
            <a:cxnSpLocks/>
          </p:cNvCxnSpPr>
          <p:nvPr/>
        </p:nvCxnSpPr>
        <p:spPr>
          <a:xfrm>
            <a:off x="10277061" y="4377886"/>
            <a:ext cx="0" cy="5289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590330-38CB-14F1-C321-002CCE4961FD}"/>
              </a:ext>
            </a:extLst>
          </p:cNvPr>
          <p:cNvSpPr txBox="1"/>
          <p:nvPr/>
        </p:nvSpPr>
        <p:spPr>
          <a:xfrm>
            <a:off x="8726220" y="696371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Observations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1C5D00-817A-279A-56D6-BD9ADFF4DDC6}"/>
              </a:ext>
            </a:extLst>
          </p:cNvPr>
          <p:cNvCxnSpPr>
            <a:cxnSpLocks/>
          </p:cNvCxnSpPr>
          <p:nvPr/>
        </p:nvCxnSpPr>
        <p:spPr>
          <a:xfrm flipH="1">
            <a:off x="6917183" y="2020789"/>
            <a:ext cx="78500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CF7D05-AE1C-1496-F5D3-BF2C6FBC4444}"/>
              </a:ext>
            </a:extLst>
          </p:cNvPr>
          <p:cNvCxnSpPr>
            <a:cxnSpLocks/>
          </p:cNvCxnSpPr>
          <p:nvPr/>
        </p:nvCxnSpPr>
        <p:spPr>
          <a:xfrm flipH="1">
            <a:off x="2249933" y="2582764"/>
            <a:ext cx="544272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98D966-F7C9-E53A-C349-2CE8E0D6E734}"/>
              </a:ext>
            </a:extLst>
          </p:cNvPr>
          <p:cNvGrpSpPr/>
          <p:nvPr/>
        </p:nvGrpSpPr>
        <p:grpSpPr>
          <a:xfrm>
            <a:off x="5413549" y="4865838"/>
            <a:ext cx="6380950" cy="1840492"/>
            <a:chOff x="5413549" y="4865838"/>
            <a:chExt cx="6380950" cy="184049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274B16-9979-AD84-E139-A428C88C8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3549" y="4865838"/>
              <a:ext cx="6380950" cy="184049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A87D6-B279-7A55-D599-5C20C5CCC7EE}"/>
                </a:ext>
              </a:extLst>
            </p:cNvPr>
            <p:cNvSpPr txBox="1"/>
            <p:nvPr/>
          </p:nvSpPr>
          <p:spPr>
            <a:xfrm>
              <a:off x="10277061" y="5621931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msdn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389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BTW - Our Favorite TM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A9E64-4F48-9727-DBAB-1809EDF91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82" y="990786"/>
            <a:ext cx="7749436" cy="5473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16062-C0D9-CE5C-C00A-911A05E1A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787" y="1853432"/>
            <a:ext cx="5609374" cy="36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More About Data Languages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4516223" y="2287769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Applications</a:t>
            </a:r>
            <a:endParaRPr lang="en-US" dirty="0">
              <a:solidFill>
                <a:srgbClr val="E6781E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373379-21FA-49E2-8DE3-8C7EC3313733}"/>
              </a:ext>
            </a:extLst>
          </p:cNvPr>
          <p:cNvGrpSpPr/>
          <p:nvPr/>
        </p:nvGrpSpPr>
        <p:grpSpPr>
          <a:xfrm>
            <a:off x="648386" y="1642531"/>
            <a:ext cx="10895229" cy="400110"/>
            <a:chOff x="648386" y="1138676"/>
            <a:chExt cx="10895229" cy="40011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531CCF-5440-40A5-93EF-B2B88FD8AD42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982AFD-63AA-489E-8172-FE5050DA46DB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Application Specific Languages (ASL)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BC5173-6019-4EA0-A5FB-D0B918687BCC}"/>
              </a:ext>
            </a:extLst>
          </p:cNvPr>
          <p:cNvGrpSpPr/>
          <p:nvPr/>
        </p:nvGrpSpPr>
        <p:grpSpPr>
          <a:xfrm>
            <a:off x="648385" y="2981994"/>
            <a:ext cx="10895229" cy="400110"/>
            <a:chOff x="648386" y="1138676"/>
            <a:chExt cx="10895229" cy="40011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65191A-FBA3-4661-AD22-E1221B7F47C7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CB3AA8-8251-42E4-914E-4ED012823219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General Purpose Languages (GPL)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1AEB30-963A-41CD-B062-6C55C3F02529}"/>
              </a:ext>
            </a:extLst>
          </p:cNvPr>
          <p:cNvGrpSpPr/>
          <p:nvPr/>
        </p:nvGrpSpPr>
        <p:grpSpPr>
          <a:xfrm>
            <a:off x="643675" y="4321457"/>
            <a:ext cx="10895229" cy="400110"/>
            <a:chOff x="648386" y="1138676"/>
            <a:chExt cx="10895229" cy="40011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BF43E3-6C32-42AF-A018-090C7D31A3EE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B34C88-AB46-4D22-A87B-9FC5F44F1447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Domain Specific Languages (DSL)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977210C-5387-4ADE-A8B1-FBF8ABED1EA7}"/>
              </a:ext>
            </a:extLst>
          </p:cNvPr>
          <p:cNvSpPr txBox="1"/>
          <p:nvPr/>
        </p:nvSpPr>
        <p:spPr>
          <a:xfrm>
            <a:off x="4511511" y="3757615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JSON, XML, YAML</a:t>
            </a:r>
            <a:endParaRPr lang="en-US" dirty="0">
              <a:solidFill>
                <a:srgbClr val="E6781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04DF81-0269-4858-BA65-2F39A707732E}"/>
              </a:ext>
            </a:extLst>
          </p:cNvPr>
          <p:cNvSpPr txBox="1"/>
          <p:nvPr/>
        </p:nvSpPr>
        <p:spPr>
          <a:xfrm>
            <a:off x="2885213" y="5121517"/>
            <a:ext cx="6421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HTML, Mermaid, PlantUML,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E7CF4-0162-494D-8F29-490E027686E7}"/>
              </a:ext>
            </a:extLst>
          </p:cNvPr>
          <p:cNvSpPr txBox="1"/>
          <p:nvPr/>
        </p:nvSpPr>
        <p:spPr>
          <a:xfrm>
            <a:off x="8842340" y="2081365"/>
            <a:ext cx="2359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portable, heavy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045970-C24E-4885-97E9-02228C0F2027}"/>
              </a:ext>
            </a:extLst>
          </p:cNvPr>
          <p:cNvSpPr txBox="1"/>
          <p:nvPr/>
        </p:nvSpPr>
        <p:spPr>
          <a:xfrm>
            <a:off x="1345331" y="2081365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 specialized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118C1F-0B07-41FE-BFC1-5B079EDAACC7}"/>
              </a:ext>
            </a:extLst>
          </p:cNvPr>
          <p:cNvSpPr txBox="1"/>
          <p:nvPr/>
        </p:nvSpPr>
        <p:spPr>
          <a:xfrm>
            <a:off x="1345331" y="3453426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Generalized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E5E127-0068-4E02-AE0C-B2DCFD124174}"/>
              </a:ext>
            </a:extLst>
          </p:cNvPr>
          <p:cNvSpPr txBox="1"/>
          <p:nvPr/>
        </p:nvSpPr>
        <p:spPr>
          <a:xfrm>
            <a:off x="8840332" y="3457367"/>
            <a:ext cx="283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Widely known/accepted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Portable, lightweight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D269E1-7135-476C-A3A4-E0DAD193B3A8}"/>
              </a:ext>
            </a:extLst>
          </p:cNvPr>
          <p:cNvCxnSpPr>
            <a:cxnSpLocks/>
          </p:cNvCxnSpPr>
          <p:nvPr/>
        </p:nvCxnSpPr>
        <p:spPr>
          <a:xfrm>
            <a:off x="643675" y="5683313"/>
            <a:ext cx="10895229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93A84C-C62E-471B-B812-637E800E623C}"/>
              </a:ext>
            </a:extLst>
          </p:cNvPr>
          <p:cNvSpPr txBox="1"/>
          <p:nvPr/>
        </p:nvSpPr>
        <p:spPr>
          <a:xfrm>
            <a:off x="1345331" y="4798351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Specialized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200C1-76F5-4BDA-B492-3F305EE6759D}"/>
              </a:ext>
            </a:extLst>
          </p:cNvPr>
          <p:cNvSpPr txBox="1"/>
          <p:nvPr/>
        </p:nvSpPr>
        <p:spPr>
          <a:xfrm>
            <a:off x="8840331" y="4796829"/>
            <a:ext cx="291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Idiomatic to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Compact, lightweight</a:t>
            </a:r>
          </a:p>
        </p:txBody>
      </p:sp>
    </p:spTree>
    <p:extLst>
      <p:ext uri="{BB962C8B-B14F-4D97-AF65-F5344CB8AC3E}">
        <p14:creationId xmlns:p14="http://schemas.microsoft.com/office/powerpoint/2010/main" val="13178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8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Mermaid - DSL Example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3413" y="26390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mermaid.md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9112C-0221-6EAA-8A48-532EE63AA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75" y="3195991"/>
            <a:ext cx="8078050" cy="3369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CE3245-AD57-2264-F22C-37E2FCBBA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56" y="844092"/>
            <a:ext cx="9534488" cy="231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-21718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This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EBABB-8120-3D99-DE4E-8612A41D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73" y="1399840"/>
            <a:ext cx="5203410" cy="453238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D48CC3-5FF2-9371-2185-16CF6718BCC4}"/>
              </a:ext>
            </a:extLst>
          </p:cNvPr>
          <p:cNvSpPr txBox="1">
            <a:spLocks/>
          </p:cNvSpPr>
          <p:nvPr/>
        </p:nvSpPr>
        <p:spPr>
          <a:xfrm>
            <a:off x="572953" y="1246385"/>
            <a:ext cx="5650328" cy="47397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Assume that you know something about threat models (TM)</a:t>
            </a:r>
          </a:p>
          <a:p>
            <a:endParaRPr lang="en-US" dirty="0"/>
          </a:p>
          <a:p>
            <a:r>
              <a:rPr lang="en-US" dirty="0"/>
              <a:t>It's not about a particular TM methodology</a:t>
            </a:r>
          </a:p>
          <a:p>
            <a:endParaRPr lang="en-US" dirty="0"/>
          </a:p>
          <a:p>
            <a:r>
              <a:rPr lang="en-US" dirty="0"/>
              <a:t>Agnostic to TM tools</a:t>
            </a:r>
          </a:p>
          <a:p>
            <a:endParaRPr lang="en-US" dirty="0"/>
          </a:p>
          <a:p>
            <a:r>
              <a:rPr lang="en-US" dirty="0"/>
              <a:t>Primary focus is the collection and definition of data for TM use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A6A7D3D-B2D8-82EF-73CB-8A8068788163}"/>
              </a:ext>
            </a:extLst>
          </p:cNvPr>
          <p:cNvSpPr txBox="1">
            <a:spLocks/>
          </p:cNvSpPr>
          <p:nvPr/>
        </p:nvSpPr>
        <p:spPr>
          <a:xfrm>
            <a:off x="6858956" y="939894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STRIDE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45B740-AA6D-C639-AB3F-230A88A0DE92}"/>
              </a:ext>
            </a:extLst>
          </p:cNvPr>
          <p:cNvSpPr txBox="1">
            <a:spLocks/>
          </p:cNvSpPr>
          <p:nvPr/>
        </p:nvSpPr>
        <p:spPr>
          <a:xfrm>
            <a:off x="9176531" y="925780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P.A.S.T.A.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E74895-91C0-642C-C1A5-32D4A76CF60D}"/>
              </a:ext>
            </a:extLst>
          </p:cNvPr>
          <p:cNvSpPr txBox="1">
            <a:spLocks/>
          </p:cNvSpPr>
          <p:nvPr/>
        </p:nvSpPr>
        <p:spPr>
          <a:xfrm>
            <a:off x="5974932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VAST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FEB8C88-F656-3BC2-23B0-E85D298D943D}"/>
              </a:ext>
            </a:extLst>
          </p:cNvPr>
          <p:cNvSpPr txBox="1">
            <a:spLocks/>
          </p:cNvSpPr>
          <p:nvPr/>
        </p:nvSpPr>
        <p:spPr>
          <a:xfrm>
            <a:off x="789356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Trike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C9DEFC-02E4-16DE-2350-6F1674F945B9}"/>
              </a:ext>
            </a:extLst>
          </p:cNvPr>
          <p:cNvSpPr txBox="1">
            <a:spLocks/>
          </p:cNvSpPr>
          <p:nvPr/>
        </p:nvSpPr>
        <p:spPr>
          <a:xfrm>
            <a:off x="994565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DREAD</a:t>
            </a:r>
          </a:p>
        </p:txBody>
      </p:sp>
    </p:spTree>
    <p:extLst>
      <p:ext uri="{BB962C8B-B14F-4D97-AF65-F5344CB8AC3E}">
        <p14:creationId xmlns:p14="http://schemas.microsoft.com/office/powerpoint/2010/main" val="260550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PlantUML - DSL Example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7678" y="263903"/>
            <a:ext cx="13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plantuml.md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F5A-5870-8CE4-B760-30B871A8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3612789"/>
            <a:ext cx="9625584" cy="2943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A82453-294D-ACE8-319C-A02D1D985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856" y="881149"/>
            <a:ext cx="6114288" cy="261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8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Define an Open TM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33" y="831880"/>
            <a:ext cx="6366941" cy="5387116"/>
          </a:xfrm>
        </p:spPr>
        <p:txBody>
          <a:bodyPr wrap="square">
            <a:spAutoFit/>
          </a:bodyPr>
          <a:lstStyle/>
          <a:p>
            <a:r>
              <a:rPr lang="en-US" dirty="0"/>
              <a:t>Do it as an open architecture with heavy community involvement</a:t>
            </a:r>
          </a:p>
          <a:p>
            <a:pPr lvl="1"/>
            <a:r>
              <a:rPr lang="en-US" i="1" dirty="0"/>
              <a:t>Standards groups are a bit too snooty</a:t>
            </a:r>
          </a:p>
          <a:p>
            <a:endParaRPr lang="en-US" dirty="0"/>
          </a:p>
          <a:p>
            <a:r>
              <a:rPr lang="en-US" i="1" dirty="0"/>
              <a:t>DSL TM</a:t>
            </a:r>
            <a:r>
              <a:rPr lang="en-US" dirty="0"/>
              <a:t> is an implementation of the language that uses a </a:t>
            </a:r>
            <a:r>
              <a:rPr lang="en-US" i="1" dirty="0"/>
              <a:t>GPL</a:t>
            </a:r>
            <a:r>
              <a:rPr lang="en-US" dirty="0"/>
              <a:t> to do it, e.g., </a:t>
            </a:r>
            <a:r>
              <a:rPr lang="en-US" i="1" dirty="0"/>
              <a:t>JSON, XML,</a:t>
            </a:r>
            <a:r>
              <a:rPr lang="en-US" dirty="0"/>
              <a:t> </a:t>
            </a:r>
            <a:r>
              <a:rPr lang="en-US" i="1" dirty="0"/>
              <a:t>YAML</a:t>
            </a:r>
          </a:p>
          <a:p>
            <a:pPr lvl="1"/>
            <a:r>
              <a:rPr lang="en-US" dirty="0"/>
              <a:t>Avoid specialized syntax, like Mermaid and PlantUML </a:t>
            </a:r>
          </a:p>
          <a:p>
            <a:endParaRPr lang="en-US" u="sng" dirty="0"/>
          </a:p>
          <a:p>
            <a:r>
              <a:rPr lang="en-US" dirty="0"/>
              <a:t>Define it, they will build it ... TM tools, IDE plugins, GitHub, Editors, ...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02244A5-4C7C-7F83-0F57-E87D03A67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034056"/>
              </p:ext>
            </p:extLst>
          </p:nvPr>
        </p:nvGraphicFramePr>
        <p:xfrm>
          <a:off x="5666478" y="1427547"/>
          <a:ext cx="6525522" cy="4350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840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26" y="1043798"/>
            <a:ext cx="6612692" cy="4223720"/>
          </a:xfrm>
        </p:spPr>
        <p:txBody>
          <a:bodyPr wrap="square">
            <a:spAutoFit/>
          </a:bodyPr>
          <a:lstStyle/>
          <a:p>
            <a:r>
              <a:rPr lang="en-US" dirty="0"/>
              <a:t>Open source tool that already does this</a:t>
            </a:r>
          </a:p>
          <a:p>
            <a:pPr lvl="1"/>
            <a:r>
              <a:rPr lang="en-US" dirty="0"/>
              <a:t>Not an open language though</a:t>
            </a:r>
          </a:p>
          <a:p>
            <a:endParaRPr lang="en-US" dirty="0"/>
          </a:p>
          <a:p>
            <a:r>
              <a:rPr lang="en-US" dirty="0"/>
              <a:t>Uses </a:t>
            </a:r>
            <a:r>
              <a:rPr lang="en-US" i="1" dirty="0"/>
              <a:t>GPL YAML</a:t>
            </a:r>
            <a:r>
              <a:rPr lang="en-US" dirty="0"/>
              <a:t> to define a </a:t>
            </a:r>
            <a:r>
              <a:rPr lang="en-US" i="1" dirty="0"/>
              <a:t>DSL TM</a:t>
            </a:r>
          </a:p>
          <a:p>
            <a:pPr lvl="1"/>
            <a:r>
              <a:rPr lang="en-US" dirty="0"/>
              <a:t>Assets, flows, trust boundaries</a:t>
            </a:r>
          </a:p>
          <a:p>
            <a:pPr lvl="1"/>
            <a:r>
              <a:rPr lang="en-US" dirty="0"/>
              <a:t>Stores nicely in the repo as text</a:t>
            </a:r>
          </a:p>
          <a:p>
            <a:pPr lvl="1"/>
            <a:endParaRPr lang="en-US" dirty="0"/>
          </a:p>
          <a:p>
            <a:r>
              <a:rPr lang="en-US" dirty="0"/>
              <a:t>Command line tool (</a:t>
            </a:r>
            <a:r>
              <a:rPr lang="en-US" i="1" dirty="0"/>
              <a:t>threagile</a:t>
            </a:r>
            <a:r>
              <a:rPr lang="en-US" dirty="0"/>
              <a:t>) (go) ingests the </a:t>
            </a:r>
            <a:r>
              <a:rPr lang="en-US" i="1" dirty="0"/>
              <a:t>YAML</a:t>
            </a:r>
            <a:r>
              <a:rPr lang="en-US" dirty="0"/>
              <a:t> file to generate reports, audits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0469B-4283-BB2F-578F-B7A8F1135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93" y="111456"/>
            <a:ext cx="4400485" cy="6683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C0AB9C-D726-1F8F-8B4E-CE4D4ED97CA0}"/>
              </a:ext>
            </a:extLst>
          </p:cNvPr>
          <p:cNvSpPr txBox="1"/>
          <p:nvPr/>
        </p:nvSpPr>
        <p:spPr>
          <a:xfrm>
            <a:off x="10475269" y="111456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threagile.yaml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A2824-8A4E-768C-6B9C-DE2B1218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453" y="5220867"/>
            <a:ext cx="1266473" cy="14695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5AF000-AC11-9A19-2B69-63DDA6A2A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413" y="5272102"/>
            <a:ext cx="1337390" cy="13898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DFB030-AAAA-CF9C-774B-B94A5934B3D1}"/>
              </a:ext>
            </a:extLst>
          </p:cNvPr>
          <p:cNvCxnSpPr>
            <a:cxnSpLocks/>
          </p:cNvCxnSpPr>
          <p:nvPr/>
        </p:nvCxnSpPr>
        <p:spPr>
          <a:xfrm>
            <a:off x="6167535" y="3300055"/>
            <a:ext cx="10677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B66BA22-2680-BC2C-4F31-698E793F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Threagile - Example</a:t>
            </a:r>
          </a:p>
        </p:txBody>
      </p:sp>
    </p:spTree>
    <p:extLst>
      <p:ext uri="{BB962C8B-B14F-4D97-AF65-F5344CB8AC3E}">
        <p14:creationId xmlns:p14="http://schemas.microsoft.com/office/powerpoint/2010/main" val="29232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Scan Threat Models Like You Scan Code</a:t>
            </a:r>
          </a:p>
        </p:txBody>
      </p:sp>
    </p:spTree>
    <p:extLst>
      <p:ext uri="{BB962C8B-B14F-4D97-AF65-F5344CB8AC3E}">
        <p14:creationId xmlns:p14="http://schemas.microsoft.com/office/powerpoint/2010/main" val="2101805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CI/CD Automated Scans for 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7" y="930551"/>
            <a:ext cx="9201306" cy="5643596"/>
          </a:xfrm>
        </p:spPr>
        <p:txBody>
          <a:bodyPr wrap="square">
            <a:spAutoFit/>
          </a:bodyPr>
          <a:lstStyle/>
          <a:p>
            <a:r>
              <a:rPr lang="en-US" dirty="0"/>
              <a:t>Now that we have our open </a:t>
            </a:r>
            <a:r>
              <a:rPr lang="en-US" i="1" dirty="0"/>
              <a:t>DSL TM, </a:t>
            </a:r>
            <a:r>
              <a:rPr lang="en-US" dirty="0"/>
              <a:t>let's do the following:</a:t>
            </a:r>
          </a:p>
          <a:p>
            <a:endParaRPr lang="en-US" dirty="0"/>
          </a:p>
          <a:p>
            <a:pPr lvl="1"/>
            <a:r>
              <a:rPr lang="en-US" b="1" dirty="0"/>
              <a:t>Quality Checks (Linter)</a:t>
            </a:r>
          </a:p>
          <a:p>
            <a:pPr lvl="2"/>
            <a:r>
              <a:rPr lang="en-US" dirty="0"/>
              <a:t>Missing assets, labels, ...</a:t>
            </a:r>
          </a:p>
          <a:p>
            <a:pPr lvl="2"/>
            <a:r>
              <a:rPr lang="en-US" dirty="0"/>
              <a:t>Duplicate names</a:t>
            </a:r>
          </a:p>
          <a:p>
            <a:pPr lvl="2"/>
            <a:r>
              <a:rPr lang="en-US" dirty="0"/>
              <a:t>Age (Best Use Before Date)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Vulnerability Checks (SAST)</a:t>
            </a:r>
          </a:p>
          <a:p>
            <a:pPr lvl="2"/>
            <a:r>
              <a:rPr lang="en-US" dirty="0"/>
              <a:t>Lack of or incorrect mitigations</a:t>
            </a:r>
          </a:p>
          <a:p>
            <a:pPr lvl="2"/>
            <a:r>
              <a:rPr lang="en-US" dirty="0"/>
              <a:t>Discrepancies between TM and source code</a:t>
            </a:r>
          </a:p>
          <a:p>
            <a:pPr lvl="3"/>
            <a:r>
              <a:rPr lang="en-US" i="1" dirty="0"/>
              <a:t>e.g., source code contains networking libraries but the TM says nothing about using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A80D0-2CD1-896E-5E43-6D4F81209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53208" y="1971863"/>
            <a:ext cx="4032500" cy="2520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B3D653-2897-6855-F36B-F4DFA93D1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88" y="157601"/>
            <a:ext cx="715924" cy="72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6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7BEB-C745-4B83-AFDA-E2DBB0DD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6" y="1198393"/>
            <a:ext cx="9465014" cy="4803879"/>
          </a:xfrm>
        </p:spPr>
        <p:txBody>
          <a:bodyPr wrap="square">
            <a:spAutoFit/>
          </a:bodyPr>
          <a:lstStyle/>
          <a:p>
            <a:r>
              <a:rPr lang="en-US" dirty="0"/>
              <a:t>Let's use our very own Threat Dragon to make a point!</a:t>
            </a:r>
          </a:p>
          <a:p>
            <a:endParaRPr lang="en-US" dirty="0"/>
          </a:p>
          <a:p>
            <a:r>
              <a:rPr lang="en-US" dirty="0"/>
              <a:t>Open source threat model tool</a:t>
            </a:r>
          </a:p>
          <a:p>
            <a:pPr lvl="1"/>
            <a:r>
              <a:rPr lang="en-US" dirty="0"/>
              <a:t>Goodwin/Gadsden/Reading et al.</a:t>
            </a:r>
          </a:p>
          <a:p>
            <a:pPr lvl="1"/>
            <a:endParaRPr lang="en-US" dirty="0"/>
          </a:p>
          <a:p>
            <a:r>
              <a:rPr lang="en-US" dirty="0"/>
              <a:t>Two flavors: Standalone or Web App</a:t>
            </a:r>
          </a:p>
          <a:p>
            <a:pPr lvl="1"/>
            <a:r>
              <a:rPr lang="en-US" dirty="0"/>
              <a:t>Latter nicely integrates into GitHub (</a:t>
            </a:r>
            <a:r>
              <a:rPr lang="en-US" i="1" dirty="0"/>
              <a:t>OAuth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TMs are machine readable (sort of)</a:t>
            </a:r>
          </a:p>
          <a:p>
            <a:pPr lvl="1"/>
            <a:r>
              <a:rPr lang="en-US" dirty="0">
                <a:highlight>
                  <a:srgbClr val="A9D18E"/>
                </a:highlight>
              </a:rPr>
              <a:t>ASL -&gt; JSON</a:t>
            </a:r>
            <a:r>
              <a:rPr lang="en-US" dirty="0"/>
              <a:t>, Exports -&gt; PDF</a:t>
            </a:r>
          </a:p>
        </p:txBody>
      </p:sp>
      <p:pic>
        <p:nvPicPr>
          <p:cNvPr id="1026" name="Picture 2" descr="cupcake logo">
            <a:extLst>
              <a:ext uri="{FF2B5EF4-FFF2-40B4-BE49-F238E27FC236}">
                <a16:creationId xmlns:a16="http://schemas.microsoft.com/office/drawing/2014/main" id="{A1C0DAB5-2E9E-45D9-8457-E27631D7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155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C48E374C-B2DF-40C3-8B8F-520A64B99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74355" y="2457450"/>
            <a:ext cx="875093" cy="8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3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544AE-9579-361E-F834-4C4FB0AC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191" y="1667549"/>
            <a:ext cx="7047619" cy="3019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8ECD90-4A01-0906-1501-98888561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048737"/>
            <a:ext cx="4428930" cy="5450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BF73E2-4251-3F8C-9E91-04DE9FE090A1}"/>
              </a:ext>
            </a:extLst>
          </p:cNvPr>
          <p:cNvSpPr txBox="1"/>
          <p:nvPr/>
        </p:nvSpPr>
        <p:spPr>
          <a:xfrm>
            <a:off x="1684552" y="881149"/>
            <a:ext cx="1506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ASL Data</a:t>
            </a:r>
          </a:p>
          <a:p>
            <a:pPr algn="ctr"/>
            <a:r>
              <a:rPr lang="en-US" sz="2800" b="1" i="1" dirty="0">
                <a:solidFill>
                  <a:srgbClr val="00B050"/>
                </a:solidFill>
              </a:rPr>
              <a:t>GPL</a:t>
            </a:r>
          </a:p>
        </p:txBody>
      </p:sp>
    </p:spTree>
    <p:extLst>
      <p:ext uri="{BB962C8B-B14F-4D97-AF65-F5344CB8AC3E}">
        <p14:creationId xmlns:p14="http://schemas.microsoft.com/office/powerpoint/2010/main" val="37715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(Good)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E0E24-D3A4-4476-B2F1-4CECA6B7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94" y="1560479"/>
            <a:ext cx="5971429" cy="25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99353-0EF9-40E9-9CB2-60D1EC54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46" y="1471120"/>
            <a:ext cx="2419048" cy="1257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5036D46-6098-4A8A-A714-7DFFD5C50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398" y="4386741"/>
            <a:ext cx="2333333" cy="1180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0D44DAA-DFD2-4966-8D0B-0C4A1CA01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66" y="3824925"/>
            <a:ext cx="1428571" cy="12095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FA76315-DA5B-4267-B8F5-AC5531A21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8972" y="3186259"/>
            <a:ext cx="1100736" cy="3001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64D697-E09B-0E35-8872-727B49AAC716}"/>
              </a:ext>
            </a:extLst>
          </p:cNvPr>
          <p:cNvSpPr txBox="1"/>
          <p:nvPr/>
        </p:nvSpPr>
        <p:spPr>
          <a:xfrm>
            <a:off x="2845041" y="5731253"/>
            <a:ext cx="1615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good.json</a:t>
            </a:r>
          </a:p>
        </p:txBody>
      </p:sp>
    </p:spTree>
    <p:extLst>
      <p:ext uri="{BB962C8B-B14F-4D97-AF65-F5344CB8AC3E}">
        <p14:creationId xmlns:p14="http://schemas.microsoft.com/office/powerpoint/2010/main" val="120499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60965D-9E63-4499-B1CA-13A92A04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02" y="1608194"/>
            <a:ext cx="5819048" cy="242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(Bad)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370AC37-36FA-47F2-B3C7-87865E5B2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182" y="3186259"/>
            <a:ext cx="991094" cy="3049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BD33B-35D1-4427-BE81-84F162B2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135" y="1509585"/>
            <a:ext cx="2495238" cy="1237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95DFE-E9D7-44D9-A8FE-93E90021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011" y="4468033"/>
            <a:ext cx="2342857" cy="1190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55633D-936D-4845-A05E-3AEAAA237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812" y="3833113"/>
            <a:ext cx="1428571" cy="1230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58CAE-5EA9-870E-FE67-0690FE6C7715}"/>
              </a:ext>
            </a:extLst>
          </p:cNvPr>
          <p:cNvSpPr txBox="1"/>
          <p:nvPr/>
        </p:nvSpPr>
        <p:spPr>
          <a:xfrm rot="21097906">
            <a:off x="42341" y="1146019"/>
            <a:ext cx="4943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EEC2"/>
                </a:highlight>
              </a:rPr>
              <a:t>Intentionally Vulnerable Threat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0F36B7-BEE4-B847-2D77-651E659599A5}"/>
              </a:ext>
            </a:extLst>
          </p:cNvPr>
          <p:cNvSpPr txBox="1"/>
          <p:nvPr/>
        </p:nvSpPr>
        <p:spPr>
          <a:xfrm>
            <a:off x="2936797" y="5731253"/>
            <a:ext cx="1431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bad.json</a:t>
            </a:r>
          </a:p>
        </p:txBody>
      </p:sp>
    </p:spTree>
    <p:extLst>
      <p:ext uri="{BB962C8B-B14F-4D97-AF65-F5344CB8AC3E}">
        <p14:creationId xmlns:p14="http://schemas.microsoft.com/office/powerpoint/2010/main" val="2684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ert Tumble Weed GIF - Desert Tumble Weed Ghost Town GIFs">
            <a:extLst>
              <a:ext uri="{FF2B5EF4-FFF2-40B4-BE49-F238E27FC236}">
                <a16:creationId xmlns:a16="http://schemas.microsoft.com/office/drawing/2014/main" id="{531EB61E-9A57-415B-9750-22FD1A5F6B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254" y="2498575"/>
            <a:ext cx="4133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(Ugly)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FAA01-C694-4920-A024-CB3F9D0D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297" y="3186259"/>
            <a:ext cx="1135981" cy="307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E5F12-D32F-44E1-ACFE-AD88C6F19CDE}"/>
              </a:ext>
            </a:extLst>
          </p:cNvPr>
          <p:cNvSpPr txBox="1"/>
          <p:nvPr/>
        </p:nvSpPr>
        <p:spPr>
          <a:xfrm>
            <a:off x="4883086" y="1728996"/>
            <a:ext cx="218701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0" i="0" dirty="0">
                <a:solidFill>
                  <a:srgbClr val="191E3F"/>
                </a:solidFill>
                <a:effectLst/>
                <a:latin typeface="Times" panose="02020603050405020304" pitchFamily="18" charset="0"/>
              </a:rPr>
              <a:t>∅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135E947-9729-40D6-9A05-2FCC15A0C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08" y="1647336"/>
            <a:ext cx="3388374" cy="4801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No threat model ...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B76ED0-2348-4ADF-ADFE-6C72D565A598}"/>
              </a:ext>
            </a:extLst>
          </p:cNvPr>
          <p:cNvSpPr txBox="1">
            <a:spLocks/>
          </p:cNvSpPr>
          <p:nvPr/>
        </p:nvSpPr>
        <p:spPr>
          <a:xfrm>
            <a:off x="4206992" y="4816585"/>
            <a:ext cx="338837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... at all!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56B782-726E-FC55-9B24-DD9AA15B775B}"/>
              </a:ext>
            </a:extLst>
          </p:cNvPr>
          <p:cNvSpPr txBox="1"/>
          <p:nvPr/>
        </p:nvSpPr>
        <p:spPr>
          <a:xfrm rot="21097906">
            <a:off x="489758" y="1146019"/>
            <a:ext cx="3933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EEC2"/>
                </a:highlight>
              </a:rPr>
              <a:t>What is an ugly threat model?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050B8-DB0D-E774-C0E4-BB4D3F0EA424}"/>
              </a:ext>
            </a:extLst>
          </p:cNvPr>
          <p:cNvSpPr txBox="1"/>
          <p:nvPr/>
        </p:nvSpPr>
        <p:spPr>
          <a:xfrm>
            <a:off x="2922979" y="5731253"/>
            <a:ext cx="145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ugly.json</a:t>
            </a:r>
          </a:p>
        </p:txBody>
      </p:sp>
    </p:spTree>
    <p:extLst>
      <p:ext uri="{BB962C8B-B14F-4D97-AF65-F5344CB8AC3E}">
        <p14:creationId xmlns:p14="http://schemas.microsoft.com/office/powerpoint/2010/main" val="77499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build="p"/>
      <p:bldP spid="1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S. Andersen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11" y="881149"/>
            <a:ext cx="8694701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Infrastructure and DevOps Architect - Intel Corporation</a:t>
            </a:r>
          </a:p>
          <a:p>
            <a:endParaRPr lang="en-US" sz="1800" dirty="0"/>
          </a:p>
          <a:p>
            <a:r>
              <a:rPr lang="en-US" dirty="0"/>
              <a:t>Passion for exploration and understanding </a:t>
            </a:r>
          </a:p>
          <a:p>
            <a:endParaRPr lang="en-US" sz="1800" dirty="0"/>
          </a:p>
          <a:p>
            <a:r>
              <a:rPr lang="en-US" dirty="0"/>
              <a:t>Analyzes software development methodologies and technologies to identify and proliferate best practice</a:t>
            </a:r>
          </a:p>
          <a:p>
            <a:endParaRPr lang="en-US" sz="1800" dirty="0"/>
          </a:p>
          <a:p>
            <a:r>
              <a:rPr lang="en-US" dirty="0"/>
              <a:t>Excited to explore the application of these techniques on human and AI agents.</a:t>
            </a:r>
          </a:p>
          <a:p>
            <a:endParaRPr lang="en-US" sz="2000" dirty="0"/>
          </a:p>
          <a:p>
            <a:r>
              <a:rPr lang="en-US" dirty="0"/>
              <a:t>Mission is to help foster an environment which maintains agent freedom, privacy, and security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25C409-D736-4872-944C-F7217E0F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85" y="1550452"/>
            <a:ext cx="2140965" cy="21409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66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F8AFF3-B3D2-CE81-D6B7-111B2C4A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25" y="985924"/>
            <a:ext cx="3581400" cy="544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Scanner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CC508-81B1-626A-B44B-2C8FE0681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27" y="1541471"/>
            <a:ext cx="5840498" cy="4127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358802-A26A-8404-37F6-8EA4F65F786F}"/>
              </a:ext>
            </a:extLst>
          </p:cNvPr>
          <p:cNvSpPr txBox="1"/>
          <p:nvPr/>
        </p:nvSpPr>
        <p:spPr>
          <a:xfrm>
            <a:off x="2692750" y="1279861"/>
            <a:ext cx="1512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parser.py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C128CA-AB57-206C-B3E6-0B4F5BF71C5A}"/>
              </a:ext>
            </a:extLst>
          </p:cNvPr>
          <p:cNvSpPr txBox="1"/>
          <p:nvPr/>
        </p:nvSpPr>
        <p:spPr>
          <a:xfrm>
            <a:off x="9565908" y="1279861"/>
            <a:ext cx="1651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auditor.py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564AD-0219-4296-F84E-A6703E5F3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6" y="765665"/>
            <a:ext cx="11510548" cy="599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1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Put the TM in the CI/CD Workflow</a:t>
            </a:r>
          </a:p>
        </p:txBody>
      </p:sp>
    </p:spTree>
    <p:extLst>
      <p:ext uri="{BB962C8B-B14F-4D97-AF65-F5344CB8AC3E}">
        <p14:creationId xmlns:p14="http://schemas.microsoft.com/office/powerpoint/2010/main" val="259700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As Branch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19DA-DA33-4ACB-9D2C-547BA78E8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is TM done manually</a:t>
            </a:r>
          </a:p>
          <a:p>
            <a:r>
              <a:rPr lang="en-US" dirty="0"/>
              <a:t>Code changes that don't affect LTM are merged directly to main {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∅}</a:t>
            </a:r>
          </a:p>
          <a:p>
            <a:r>
              <a:rPr lang="en-US" dirty="0"/>
              <a:t>Code changes that affect the LTM are first merged to ltm branch {</a:t>
            </a:r>
            <a:r>
              <a:rPr lang="el-GR" dirty="0"/>
              <a:t>Δ</a:t>
            </a:r>
            <a:r>
              <a:rPr lang="en-US" dirty="0"/>
              <a:t>}</a:t>
            </a:r>
          </a:p>
          <a:p>
            <a:r>
              <a:rPr lang="en-US" dirty="0"/>
              <a:t>LM changes, e.g., 0 Day Vulnerabilities, can precede code changes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F1D34-E417-7F98-CBCE-5BFB130C7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00" y="804697"/>
            <a:ext cx="11800000" cy="3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Without Branch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062887-5478-4272-9DF1-B2933B870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102961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is TM done manually</a:t>
            </a:r>
          </a:p>
          <a:p>
            <a:r>
              <a:rPr lang="en-US" dirty="0"/>
              <a:t>TM is included as part of the regular check-ins on same branch</a:t>
            </a:r>
          </a:p>
          <a:p>
            <a:r>
              <a:rPr lang="en-US" dirty="0"/>
              <a:t>TM is scanned along with code</a:t>
            </a:r>
          </a:p>
          <a:p>
            <a:r>
              <a:rPr lang="en-US" dirty="0">
                <a:highlight>
                  <a:srgbClr val="FFEEC2"/>
                </a:highlight>
              </a:rPr>
              <a:t>Caveat: No promise of full automation, some human interaction needed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275E8F-3E69-E116-4EFB-51E01E8A3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71" y="924011"/>
            <a:ext cx="9965659" cy="31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3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THREATS.md is the New README.md</a:t>
            </a:r>
          </a:p>
        </p:txBody>
      </p:sp>
    </p:spTree>
    <p:extLst>
      <p:ext uri="{BB962C8B-B14F-4D97-AF65-F5344CB8AC3E}">
        <p14:creationId xmlns:p14="http://schemas.microsoft.com/office/powerpoint/2010/main" val="1085130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CITATION.cff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939D52-11F9-BCA5-1D98-A300564DC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" y="877824"/>
            <a:ext cx="10779542" cy="5385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1ABAEA-7BB6-6267-44CD-C21518B11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601" y="877824"/>
            <a:ext cx="9319122" cy="41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8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Overlays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8ABDB-DB72-B9C6-5044-98666451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2" y="881149"/>
            <a:ext cx="10800396" cy="53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71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Must Feed the TM If You Expect It to Stay Alive</a:t>
            </a:r>
          </a:p>
        </p:txBody>
      </p:sp>
    </p:spTree>
    <p:extLst>
      <p:ext uri="{BB962C8B-B14F-4D97-AF65-F5344CB8AC3E}">
        <p14:creationId xmlns:p14="http://schemas.microsoft.com/office/powerpoint/2010/main" val="2954683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DFFML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E3AEA-C9BA-C5FE-F47B-117453E6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19" y="2067095"/>
            <a:ext cx="10504762" cy="2723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A96D34-A498-DDEF-5585-FC7665397E8F}"/>
              </a:ext>
            </a:extLst>
          </p:cNvPr>
          <p:cNvSpPr txBox="1"/>
          <p:nvPr/>
        </p:nvSpPr>
        <p:spPr>
          <a:xfrm>
            <a:off x="7266215" y="4998489"/>
            <a:ext cx="3743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https://intel.github.io/dffml</a:t>
            </a:r>
          </a:p>
          <a:p>
            <a:pPr algn="ctr"/>
            <a:r>
              <a:rPr lang="en-US" dirty="0"/>
              <a:t>https://github.com/intel/dffml</a:t>
            </a:r>
          </a:p>
        </p:txBody>
      </p:sp>
    </p:spTree>
    <p:extLst>
      <p:ext uri="{BB962C8B-B14F-4D97-AF65-F5344CB8AC3E}">
        <p14:creationId xmlns:p14="http://schemas.microsoft.com/office/powerpoint/2010/main" val="3556256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JSA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4" y="1268426"/>
            <a:ext cx="7566718" cy="480131"/>
          </a:xfrm>
        </p:spPr>
        <p:txBody>
          <a:bodyPr wrap="square">
            <a:spAutoFit/>
          </a:bodyPr>
          <a:lstStyle/>
          <a:p>
            <a:r>
              <a:rPr lang="en-US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73462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L. Whiteman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4" y="876178"/>
            <a:ext cx="7638898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Security Researcher - Intel Corporation</a:t>
            </a:r>
          </a:p>
          <a:p>
            <a:endParaRPr lang="en-US" sz="1800" dirty="0"/>
          </a:p>
          <a:p>
            <a:r>
              <a:rPr lang="en-US" dirty="0"/>
              <a:t>PT Adjunct Instructor - University of Portland, UC Berkeley's Extension Cybersecurity Bootcamp</a:t>
            </a:r>
          </a:p>
          <a:p>
            <a:endParaRPr lang="en-US" sz="1800" dirty="0"/>
          </a:p>
          <a:p>
            <a:r>
              <a:rPr lang="en-US" dirty="0"/>
              <a:t>MSCS Georgia Tech, BSCS Portland State University, BA Asian Studies University of Maryland Global Campus, CISSP, CSSP, </a:t>
            </a:r>
          </a:p>
          <a:p>
            <a:endParaRPr lang="en-US" sz="1800" dirty="0"/>
          </a:p>
          <a:p>
            <a:r>
              <a:rPr lang="en-US" dirty="0"/>
              <a:t>U.S. Navy Veteran, FCC (KG7VKB)</a:t>
            </a:r>
          </a:p>
          <a:p>
            <a:endParaRPr lang="en-US" sz="1800" dirty="0"/>
          </a:p>
          <a:p>
            <a:r>
              <a:rPr lang="en-US" dirty="0"/>
              <a:t>Micro </a:t>
            </a:r>
            <a:r>
              <a:rPr lang="en-US" dirty="0">
                <a:highlight>
                  <a:srgbClr val="A9D18E"/>
                </a:highlight>
              </a:rPr>
              <a:t>Wasabi</a:t>
            </a:r>
            <a:r>
              <a:rPr lang="en-US" dirty="0"/>
              <a:t> Grower and </a:t>
            </a:r>
            <a:r>
              <a:rPr lang="en-US" dirty="0">
                <a:highlight>
                  <a:srgbClr val="E6781E"/>
                </a:highlight>
              </a:rPr>
              <a:t>Kombucha</a:t>
            </a:r>
            <a:r>
              <a:rPr lang="en-US" dirty="0"/>
              <a:t>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91583-0BE4-4AFB-BC8D-D167D4C9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460" y="977550"/>
            <a:ext cx="2588608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7DD03-5453-4070-9C89-C03EBA7558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460" y="3631601"/>
            <a:ext cx="2587180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688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Lesson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1238250"/>
            <a:ext cx="11190400" cy="2782207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i="1" dirty="0"/>
              <a:t>"Remember that having a threat model is still better than a kick in the head."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5CBD17-A3F6-4C8B-80FF-C7256D4E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595" y="3486417"/>
            <a:ext cx="2504762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42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09" y="947651"/>
            <a:ext cx="11787447" cy="5257205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Andersen, J. S. (2022). </a:t>
            </a:r>
            <a:r>
              <a:rPr lang="en-US" sz="2200" i="1" dirty="0"/>
              <a:t>DFFML. </a:t>
            </a:r>
            <a:r>
              <a:rPr lang="en-US" sz="2200" dirty="0"/>
              <a:t>GitHub. Retrieved June 06, 2022, from </a:t>
            </a:r>
            <a:r>
              <a:rPr lang="en-US" sz="2200" dirty="0">
                <a:hlinkClick r:id="rId3"/>
              </a:rPr>
              <a:t>https://github.com/intel/dffml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Hysn Technologies. (2020). </a:t>
            </a:r>
            <a:r>
              <a:rPr lang="en-US" sz="2200" i="1" dirty="0"/>
              <a:t>Awesome Threat Modeling</a:t>
            </a:r>
            <a:r>
              <a:rPr lang="en-US" sz="2200" dirty="0"/>
              <a:t>. GitHub.  Retrieved June 5, 2022, from </a:t>
            </a:r>
            <a:r>
              <a:rPr lang="en-US" sz="2200" dirty="0">
                <a:hlinkClick r:id="rId4"/>
              </a:rPr>
              <a:t>https://github.com/hysnsec/awesome-threat-modelling</a:t>
            </a:r>
            <a:endParaRPr lang="en-US" sz="24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Whiteman, J. L. (2022). </a:t>
            </a:r>
            <a:r>
              <a:rPr lang="en-US" sz="2200" i="1" dirty="0"/>
              <a:t>Living Threat Models. </a:t>
            </a:r>
            <a:r>
              <a:rPr lang="en-US" sz="2200" dirty="0"/>
              <a:t>GitHub. Retrieved May 31, 2022, from </a:t>
            </a:r>
            <a:r>
              <a:rPr lang="en-US" sz="2200" dirty="0">
                <a:hlinkClick r:id="rId5"/>
              </a:rPr>
              <a:t>https://github.com/johnlwhiteman/living-threat-models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63314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2089151"/>
            <a:ext cx="11190400" cy="198755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i="1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</a:t>
            </a:r>
            <a:r>
              <a:rPr lang="en-US" baseline="300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25" y="1992186"/>
            <a:ext cx="8305565" cy="1319848"/>
          </a:xfrm>
        </p:spPr>
        <p:txBody>
          <a:bodyPr wrap="square">
            <a:spAutoFit/>
          </a:bodyPr>
          <a:lstStyle/>
          <a:p>
            <a:r>
              <a:rPr lang="en-US" dirty="0"/>
              <a:t>[JLW/OHSU]: </a:t>
            </a:r>
            <a:r>
              <a:rPr lang="en-US" i="1" dirty="0"/>
              <a:t>SAST and the Bad Human Project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2018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predict risk across hundreds of web applications without SAST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5BD46-6760-4F67-BDFB-3E6051316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093" y="1933304"/>
            <a:ext cx="1742857" cy="1437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3961A-C652-454E-A5FD-20053B27D74B}"/>
              </a:ext>
            </a:extLst>
          </p:cNvPr>
          <p:cNvSpPr txBox="1">
            <a:spLocks/>
          </p:cNvSpPr>
          <p:nvPr/>
        </p:nvSpPr>
        <p:spPr>
          <a:xfrm>
            <a:off x="2631089" y="3815948"/>
            <a:ext cx="8128147" cy="170764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[JSA/Intel]: </a:t>
            </a:r>
            <a:r>
              <a:rPr lang="en-US" i="1" dirty="0"/>
              <a:t>Down the Dependency Rabbit Hole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2019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assess risk across thousands of third-party, open-source projects to help teams determine if adoption is viable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6E9FA-60B9-45B4-96E0-C01BFEB1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91" y="4008088"/>
            <a:ext cx="1752381" cy="1561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BBF97C-1538-4589-B5D7-78C036C60631}"/>
              </a:ext>
            </a:extLst>
          </p:cNvPr>
          <p:cNvSpPr txBox="1">
            <a:spLocks/>
          </p:cNvSpPr>
          <p:nvPr/>
        </p:nvSpPr>
        <p:spPr>
          <a:xfrm>
            <a:off x="1649896" y="5824989"/>
            <a:ext cx="9109341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Fundamentally, we were trying to solve the same problem ...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856D8B-B857-4AD5-B96A-8C8552319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9286" y="1327983"/>
            <a:ext cx="792470" cy="4868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641454" y="795211"/>
            <a:ext cx="7892945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[JSA/JLW]: Both worked as security researchers for Intel Open Source Technology Center (OTC) (~2016)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F9E6A-5CA5-DF95-D3A6-F072C9535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661" y="3432306"/>
            <a:ext cx="792470" cy="48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Living Threat Models (LTM)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954935"/>
            <a:ext cx="11197943" cy="4608441"/>
          </a:xfr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ways to dynamically assess risks associated with projects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Collect lots of data from git repos and other sources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a open TM language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Integrate these systems into CI/CD frameworks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Promote and socialize our efforts for adoption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7A2C46-9726-46BB-8A67-16E4318493B4}"/>
              </a:ext>
            </a:extLst>
          </p:cNvPr>
          <p:cNvSpPr txBox="1">
            <a:spLocks/>
          </p:cNvSpPr>
          <p:nvPr/>
        </p:nvSpPr>
        <p:spPr>
          <a:xfrm>
            <a:off x="595835" y="5889647"/>
            <a:ext cx="1119794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6.   Retire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B5C52D-AF39-31DB-D17A-51AEF30EABEF}"/>
              </a:ext>
            </a:extLst>
          </p:cNvPr>
          <p:cNvSpPr txBox="1">
            <a:spLocks/>
          </p:cNvSpPr>
          <p:nvPr/>
        </p:nvSpPr>
        <p:spPr>
          <a:xfrm>
            <a:off x="595835" y="950504"/>
            <a:ext cx="1119794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Retire</a:t>
            </a:r>
            <a:endParaRPr lang="en-US" strike="sngStrik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59E6B2-55BA-0C90-2DEF-8293A6C68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76600" y="1120888"/>
            <a:ext cx="7248144" cy="484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1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681" y="2651617"/>
            <a:ext cx="9024639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When Apps Evolve, So Does the Risk And So Should the Threat Model</a:t>
            </a:r>
          </a:p>
        </p:txBody>
      </p:sp>
    </p:spTree>
    <p:extLst>
      <p:ext uri="{BB962C8B-B14F-4D97-AF65-F5344CB8AC3E}">
        <p14:creationId xmlns:p14="http://schemas.microsoft.com/office/powerpoint/2010/main" val="2274063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Workflow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A3EEE01-9004-B3B0-E86E-99A0131C9590}"/>
              </a:ext>
            </a:extLst>
          </p:cNvPr>
          <p:cNvSpPr/>
          <p:nvPr/>
        </p:nvSpPr>
        <p:spPr>
          <a:xfrm rot="5400000">
            <a:off x="1860136" y="2778247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1ECD39-A0DD-176B-163E-B467BF319BBD}"/>
              </a:ext>
            </a:extLst>
          </p:cNvPr>
          <p:cNvGrpSpPr/>
          <p:nvPr/>
        </p:nvGrpSpPr>
        <p:grpSpPr>
          <a:xfrm>
            <a:off x="471006" y="210240"/>
            <a:ext cx="2934517" cy="2464628"/>
            <a:chOff x="471006" y="210240"/>
            <a:chExt cx="2934517" cy="2464628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57AFA03-983B-66DE-9D68-86D4695D27AF}"/>
                </a:ext>
              </a:extLst>
            </p:cNvPr>
            <p:cNvSpPr txBox="1">
              <a:spLocks/>
            </p:cNvSpPr>
            <p:nvPr/>
          </p:nvSpPr>
          <p:spPr>
            <a:xfrm>
              <a:off x="471006" y="210240"/>
              <a:ext cx="1809544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Architecture Design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84C8FF9-2F7E-59CC-1B30-7A0E34E81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206" y="598713"/>
              <a:ext cx="2643317" cy="2076155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63CE3A4-B207-0C77-E71D-2CD7AABEB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57" y="5625534"/>
            <a:ext cx="2740266" cy="941966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6665EE5B-4927-4AB3-CFD1-771840238D01}"/>
              </a:ext>
            </a:extLst>
          </p:cNvPr>
          <p:cNvSpPr/>
          <p:nvPr/>
        </p:nvSpPr>
        <p:spPr>
          <a:xfrm rot="5400000">
            <a:off x="1803461" y="5036681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CD9C529-4C62-B825-2A53-9A044975DF1A}"/>
              </a:ext>
            </a:extLst>
          </p:cNvPr>
          <p:cNvSpPr txBox="1">
            <a:spLocks/>
          </p:cNvSpPr>
          <p:nvPr/>
        </p:nvSpPr>
        <p:spPr>
          <a:xfrm>
            <a:off x="475488" y="2840103"/>
            <a:ext cx="1400890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Threat Model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73DD2BE-90FB-2B6E-4989-041B701F4AD1}"/>
              </a:ext>
            </a:extLst>
          </p:cNvPr>
          <p:cNvSpPr txBox="1">
            <a:spLocks/>
          </p:cNvSpPr>
          <p:nvPr/>
        </p:nvSpPr>
        <p:spPr>
          <a:xfrm>
            <a:off x="475488" y="5047105"/>
            <a:ext cx="842293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Storage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D6783F-490B-5C32-1B42-4A99FED737E5}"/>
              </a:ext>
            </a:extLst>
          </p:cNvPr>
          <p:cNvGrpSpPr/>
          <p:nvPr/>
        </p:nvGrpSpPr>
        <p:grpSpPr>
          <a:xfrm rot="2217013">
            <a:off x="3495567" y="1793103"/>
            <a:ext cx="1116419" cy="672597"/>
            <a:chOff x="3439318" y="1925611"/>
            <a:chExt cx="1116419" cy="672597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11C390C-139C-F0A0-6220-30ED56A57016}"/>
                </a:ext>
              </a:extLst>
            </p:cNvPr>
            <p:cNvSpPr/>
            <p:nvPr/>
          </p:nvSpPr>
          <p:spPr>
            <a:xfrm>
              <a:off x="3720451" y="216363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B3DA0EE7-C5E3-A7F2-AB9D-BA5E8FA912B4}"/>
                </a:ext>
              </a:extLst>
            </p:cNvPr>
            <p:cNvSpPr txBox="1">
              <a:spLocks/>
            </p:cNvSpPr>
            <p:nvPr/>
          </p:nvSpPr>
          <p:spPr>
            <a:xfrm>
              <a:off x="3439318" y="1925611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Init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A3A123-7FA0-FD75-2762-996665D78A07}"/>
              </a:ext>
            </a:extLst>
          </p:cNvPr>
          <p:cNvGrpSpPr/>
          <p:nvPr/>
        </p:nvGrpSpPr>
        <p:grpSpPr>
          <a:xfrm>
            <a:off x="9888943" y="3755358"/>
            <a:ext cx="1146442" cy="713485"/>
            <a:chOff x="9582435" y="2717757"/>
            <a:chExt cx="1146442" cy="713485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399A5CA-7869-76CE-090C-0F85797657F2}"/>
                </a:ext>
              </a:extLst>
            </p:cNvPr>
            <p:cNvSpPr txBox="1">
              <a:spLocks/>
            </p:cNvSpPr>
            <p:nvPr/>
          </p:nvSpPr>
          <p:spPr>
            <a:xfrm>
              <a:off x="9582435" y="2717757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Release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8C097950-9262-FE48-029A-DAD1182C9C40}"/>
                </a:ext>
              </a:extLst>
            </p:cNvPr>
            <p:cNvSpPr/>
            <p:nvPr/>
          </p:nvSpPr>
          <p:spPr>
            <a:xfrm>
              <a:off x="10033552" y="2996671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94A428-CA6D-E51D-EDD2-0C6B8F5BD019}"/>
              </a:ext>
            </a:extLst>
          </p:cNvPr>
          <p:cNvCxnSpPr>
            <a:cxnSpLocks/>
          </p:cNvCxnSpPr>
          <p:nvPr/>
        </p:nvCxnSpPr>
        <p:spPr>
          <a:xfrm flipV="1">
            <a:off x="3880893" y="2840103"/>
            <a:ext cx="0" cy="3727397"/>
          </a:xfrm>
          <a:prstGeom prst="line">
            <a:avLst/>
          </a:prstGeom>
          <a:ln w="444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A591D0-A84F-13B7-0DF4-CB0F022B85FC}"/>
              </a:ext>
            </a:extLst>
          </p:cNvPr>
          <p:cNvGrpSpPr/>
          <p:nvPr/>
        </p:nvGrpSpPr>
        <p:grpSpPr>
          <a:xfrm>
            <a:off x="3227900" y="1792568"/>
            <a:ext cx="7454900" cy="4969934"/>
            <a:chOff x="4447026" y="3942032"/>
            <a:chExt cx="7454900" cy="496993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54FB10F8-2579-510F-F38E-761319FE78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05808979"/>
                </p:ext>
              </p:extLst>
            </p:nvPr>
          </p:nvGraphicFramePr>
          <p:xfrm>
            <a:off x="4447026" y="3942032"/>
            <a:ext cx="7454900" cy="49699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DB2635-0777-0BB1-6E1D-EBED94BD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07809" y="5670851"/>
              <a:ext cx="2133333" cy="619048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722E72-3088-DE6D-1800-DB922610E3D1}"/>
              </a:ext>
            </a:extLst>
          </p:cNvPr>
          <p:cNvGrpSpPr/>
          <p:nvPr/>
        </p:nvGrpSpPr>
        <p:grpSpPr>
          <a:xfrm>
            <a:off x="5791013" y="4334313"/>
            <a:ext cx="822930" cy="627474"/>
            <a:chOff x="10148756" y="5264704"/>
            <a:chExt cx="822930" cy="627474"/>
          </a:xfrm>
        </p:grpSpPr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1BEA5085-541E-6081-089C-8A95E5721D34}"/>
                </a:ext>
              </a:extLst>
            </p:cNvPr>
            <p:cNvSpPr/>
            <p:nvPr/>
          </p:nvSpPr>
          <p:spPr>
            <a:xfrm rot="10800000">
              <a:off x="10148756" y="545760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CVE">
              <a:extLst>
                <a:ext uri="{FF2B5EF4-FFF2-40B4-BE49-F238E27FC236}">
                  <a16:creationId xmlns:a16="http://schemas.microsoft.com/office/drawing/2014/main" id="{5CB064B3-8482-1E4E-960D-75405BE23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3913" y="5264704"/>
              <a:ext cx="577773" cy="16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D2EDB8-DBA8-48B2-A4B9-5432B503C573}"/>
              </a:ext>
            </a:extLst>
          </p:cNvPr>
          <p:cNvGrpSpPr/>
          <p:nvPr/>
        </p:nvGrpSpPr>
        <p:grpSpPr>
          <a:xfrm>
            <a:off x="9413792" y="319410"/>
            <a:ext cx="2386551" cy="2026164"/>
            <a:chOff x="6813399" y="1200029"/>
            <a:chExt cx="2300140" cy="19957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D54F56-A6E1-4061-8F44-180F4AC40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52908" y="1833710"/>
              <a:ext cx="1221123" cy="136202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AA118B-0E92-462D-8E19-3C47F24F1F30}"/>
                </a:ext>
              </a:extLst>
            </p:cNvPr>
            <p:cNvSpPr txBox="1"/>
            <p:nvPr/>
          </p:nvSpPr>
          <p:spPr>
            <a:xfrm>
              <a:off x="6813399" y="1200029"/>
              <a:ext cx="2300140" cy="64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Tombstone Threat Model Process (TTMP)</a:t>
              </a: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A0EFBD1C-7364-F23D-2DF8-1F3018B443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0455" y="2237464"/>
            <a:ext cx="1585455" cy="918089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E851BFF-8716-E685-429D-13C3826F69EB}"/>
              </a:ext>
            </a:extLst>
          </p:cNvPr>
          <p:cNvGrpSpPr/>
          <p:nvPr/>
        </p:nvGrpSpPr>
        <p:grpSpPr>
          <a:xfrm>
            <a:off x="1027731" y="3377924"/>
            <a:ext cx="2071068" cy="1468355"/>
            <a:chOff x="1027731" y="3377924"/>
            <a:chExt cx="2071068" cy="14683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3C8EDE-F2D6-8923-208F-5FD815AF4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1027731" y="3377924"/>
              <a:ext cx="2071068" cy="1468355"/>
            </a:xfrm>
            <a:prstGeom prst="rect">
              <a:avLst/>
            </a:prstGeom>
          </p:spPr>
        </p:pic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3831242-BE9A-678C-98AB-C305DB2C6735}"/>
                </a:ext>
              </a:extLst>
            </p:cNvPr>
            <p:cNvSpPr txBox="1"/>
            <p:nvPr/>
          </p:nvSpPr>
          <p:spPr>
            <a:xfrm>
              <a:off x="1654337" y="3746124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TM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E3874A1-2832-A742-EFC8-67274EB806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37616" y="3362838"/>
            <a:ext cx="1823544" cy="14082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0B8F4E-DABC-97CC-1025-49637BCD5FE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62110" y="1026152"/>
            <a:ext cx="5325354" cy="560951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1C94D89-B389-23D7-5CFC-E723E971A724}"/>
              </a:ext>
            </a:extLst>
          </p:cNvPr>
          <p:cNvGrpSpPr/>
          <p:nvPr/>
        </p:nvGrpSpPr>
        <p:grpSpPr>
          <a:xfrm>
            <a:off x="10186541" y="4907111"/>
            <a:ext cx="1118222" cy="1838602"/>
            <a:chOff x="10186541" y="4907111"/>
            <a:chExt cx="1118222" cy="183860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C89A58-A547-1181-88F8-19B8FFC97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304334" y="4907111"/>
              <a:ext cx="882636" cy="1838602"/>
            </a:xfrm>
            <a:prstGeom prst="rect">
              <a:avLst/>
            </a:prstGeom>
          </p:spPr>
        </p:pic>
        <p:sp>
          <p:nvSpPr>
            <p:cNvPr id="23" name="&quot;Not Allowed&quot; Symbol 22">
              <a:extLst>
                <a:ext uri="{FF2B5EF4-FFF2-40B4-BE49-F238E27FC236}">
                  <a16:creationId xmlns:a16="http://schemas.microsoft.com/office/drawing/2014/main" id="{6283C84E-7708-C6EC-2AC6-72D86FC9A67E}"/>
                </a:ext>
              </a:extLst>
            </p:cNvPr>
            <p:cNvSpPr/>
            <p:nvPr/>
          </p:nvSpPr>
          <p:spPr>
            <a:xfrm>
              <a:off x="10186541" y="5380262"/>
              <a:ext cx="1118222" cy="1068638"/>
            </a:xfrm>
            <a:prstGeom prst="noSmoking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3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All Threat Models Should Be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2234596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14996</TotalTime>
  <Words>2323</Words>
  <Application>Microsoft Office PowerPoint</Application>
  <PresentationFormat>Widescreen</PresentationFormat>
  <Paragraphs>400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Times</vt:lpstr>
      <vt:lpstr>Office Theme</vt:lpstr>
      <vt:lpstr>PowerPoint Presentation</vt:lpstr>
      <vt:lpstr>About This Presentation</vt:lpstr>
      <vt:lpstr>About John S. Andersen</vt:lpstr>
      <vt:lpstr>About John L. Whiteman</vt:lpstr>
      <vt:lpstr>About John2</vt:lpstr>
      <vt:lpstr>Living Threat Models (LTM)</vt:lpstr>
      <vt:lpstr>When Apps Evolve, So Does the Risk And So Should the Threat Model</vt:lpstr>
      <vt:lpstr>Typical TM Workflow</vt:lpstr>
      <vt:lpstr>All Threat Models Should Be Machine Readable</vt:lpstr>
      <vt:lpstr>Typical TM Storage</vt:lpstr>
      <vt:lpstr>Draw.io - ASL Data Example</vt:lpstr>
      <vt:lpstr>TM Tools Are Dangerously Shiny Objects</vt:lpstr>
      <vt:lpstr>Let's Just Build a Tool That Does Everything</vt:lpstr>
      <vt:lpstr>Threat Model Tools and Data Formats</vt:lpstr>
      <vt:lpstr>MS TM Tool - Example</vt:lpstr>
      <vt:lpstr>MS TM Tool - Data Formats</vt:lpstr>
      <vt:lpstr>BTW - Our Favorite TM Tool</vt:lpstr>
      <vt:lpstr>More About Data Languages</vt:lpstr>
      <vt:lpstr>Mermaid - DSL Example</vt:lpstr>
      <vt:lpstr>PlantUML - DSL Example</vt:lpstr>
      <vt:lpstr>Define an Open TM Language</vt:lpstr>
      <vt:lpstr>Threagile - Example</vt:lpstr>
      <vt:lpstr>Scan Threat Models Like You Scan Code</vt:lpstr>
      <vt:lpstr>CI/CD Automated Scans for TMs</vt:lpstr>
      <vt:lpstr>OWASP Threat Dragon</vt:lpstr>
      <vt:lpstr>Threat Dragon TM</vt:lpstr>
      <vt:lpstr>Threat Dragon TM (Good)</vt:lpstr>
      <vt:lpstr>Threat Dragon TM (Bad)</vt:lpstr>
      <vt:lpstr>Threat Dragon TM (Ugly)</vt:lpstr>
      <vt:lpstr>Threat Dragon TM Scanner Demo</vt:lpstr>
      <vt:lpstr>Put the TM in the CI/CD Workflow</vt:lpstr>
      <vt:lpstr>TM As Branch</vt:lpstr>
      <vt:lpstr>TM Without Branch </vt:lpstr>
      <vt:lpstr>THREATS.md is the New README.md</vt:lpstr>
      <vt:lpstr>CITATION.cff</vt:lpstr>
      <vt:lpstr>TM Overlays</vt:lpstr>
      <vt:lpstr>Must Feed the TM If You Expect It to Stay Alive</vt:lpstr>
      <vt:lpstr>DFFML Demo</vt:lpstr>
      <vt:lpstr>JSA</vt:lpstr>
      <vt:lpstr>Lesson Learned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Threat Models Are Better Than Dead Threat Models</dc:title>
  <dc:subject>Application Security</dc:subject>
  <dc:creator>John S. Andersen; John L. Whiteman</dc:creator>
  <cp:lastModifiedBy>John Whiteman</cp:lastModifiedBy>
  <cp:revision>264</cp:revision>
  <dcterms:created xsi:type="dcterms:W3CDTF">2021-08-18T04:30:54Z</dcterms:created>
  <dcterms:modified xsi:type="dcterms:W3CDTF">2022-06-09T06:59:21Z</dcterms:modified>
</cp:coreProperties>
</file>